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77" r:id="rId4"/>
    <p:sldId id="273" r:id="rId5"/>
    <p:sldId id="271" r:id="rId6"/>
    <p:sldId id="272" r:id="rId7"/>
    <p:sldId id="276" r:id="rId8"/>
    <p:sldId id="270" r:id="rId9"/>
    <p:sldId id="269" r:id="rId10"/>
    <p:sldId id="274" r:id="rId11"/>
    <p:sldId id="257" r:id="rId12"/>
    <p:sldId id="259" r:id="rId13"/>
    <p:sldId id="267" r:id="rId14"/>
    <p:sldId id="268" r:id="rId15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Playfair Display Bold" charset="-52"/>
      <p:regular r:id="rId20"/>
    </p:embeddedFont>
    <p:embeddedFont>
      <p:font typeface="Open Sans" charset="0"/>
      <p:regular r:id="rId21"/>
    </p:embeddedFont>
    <p:embeddedFont>
      <p:font typeface="Open Sans Bold" charset="0"/>
      <p:regular r:id="rId22"/>
    </p:embeddedFont>
    <p:embeddedFont>
      <p:font typeface="Comic Sans MS" pitchFamily="66" charset="0"/>
      <p:regular r:id="rId23"/>
      <p:bold r:id="rId24"/>
    </p:embeddedFont>
    <p:embeddedFont>
      <p:font typeface="Tahoma" pitchFamily="34" charset="0"/>
      <p:regular r:id="rId25"/>
      <p:bold r:id="rId26"/>
    </p:embeddedFont>
    <p:embeddedFont>
      <p:font typeface="Montserrat Light" charset="0"/>
      <p:regular r:id="rId27"/>
    </p:embeddedFont>
    <p:embeddedFont>
      <p:font typeface="Montserrat Light Bold" charset="-5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120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4382" y="7000888"/>
            <a:ext cx="15814650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endParaRPr dirty="0"/>
          </a:p>
          <a:p>
            <a:pPr algn="ctr">
              <a:lnSpc>
                <a:spcPts val="6697"/>
              </a:lnSpc>
            </a:pPr>
            <a:r>
              <a:rPr lang="en-US" sz="5875" spc="-164" dirty="0">
                <a:solidFill>
                  <a:srgbClr val="000000"/>
                </a:solidFill>
                <a:latin typeface="Playfair Display Bold"/>
              </a:rPr>
              <a:t>СПЕЦИАЛЬНОСТЬ </a:t>
            </a:r>
          </a:p>
          <a:p>
            <a:pPr algn="ctr">
              <a:lnSpc>
                <a:spcPts val="6697"/>
              </a:lnSpc>
            </a:pPr>
            <a:r>
              <a:rPr lang="en-US" sz="5875" spc="-164" dirty="0">
                <a:solidFill>
                  <a:srgbClr val="000000"/>
                </a:solidFill>
                <a:latin typeface="Playfair Display Bold"/>
              </a:rPr>
              <a:t>ТУРИЗМ И </a:t>
            </a:r>
            <a:r>
              <a:rPr lang="en-US" sz="5875" spc="-164" dirty="0" smtClean="0">
                <a:solidFill>
                  <a:srgbClr val="000000"/>
                </a:solidFill>
                <a:latin typeface="Playfair Display Bold"/>
              </a:rPr>
              <a:t>ПРИ</a:t>
            </a:r>
            <a:r>
              <a:rPr lang="ru-RU" sz="5875" spc="-164" dirty="0" smtClean="0">
                <a:solidFill>
                  <a:srgbClr val="000000"/>
                </a:solidFill>
                <a:latin typeface="Playfair Display Bold"/>
              </a:rPr>
              <a:t>Р</a:t>
            </a:r>
            <a:r>
              <a:rPr lang="en-US" sz="5875" spc="-164" dirty="0" smtClean="0">
                <a:solidFill>
                  <a:srgbClr val="000000"/>
                </a:solidFill>
                <a:latin typeface="Playfair Display Bold"/>
              </a:rPr>
              <a:t>ОДОПОЛЬЗОВАНИЕ</a:t>
            </a:r>
            <a:endParaRPr lang="en-US" sz="5875" spc="-164" dirty="0">
              <a:solidFill>
                <a:srgbClr val="000000"/>
              </a:solidFill>
              <a:latin typeface="Playfair Display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t="12706" b="12315"/>
          <a:stretch>
            <a:fillRect/>
          </a:stretch>
        </p:blipFill>
        <p:spPr>
          <a:xfrm>
            <a:off x="0" y="1142972"/>
            <a:ext cx="18293609" cy="5572164"/>
          </a:xfrm>
          <a:prstGeom prst="rect">
            <a:avLst/>
          </a:prstGeom>
        </p:spPr>
      </p:pic>
      <p:sp>
        <p:nvSpPr>
          <p:cNvPr id="13314" name="AutoShape 2" descr="Дистанционное обучение – вызовы и пути их преодоления (итоги вебинара) -  Новости | БГТ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13315" name="Picture 3" descr="E:\00_КАФЕДРА\90_БГТУ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50" y="214278"/>
            <a:ext cx="2381250" cy="2828925"/>
          </a:xfrm>
          <a:prstGeom prst="rect">
            <a:avLst/>
          </a:prstGeom>
          <a:noFill/>
        </p:spPr>
      </p:pic>
      <p:sp>
        <p:nvSpPr>
          <p:cNvPr id="8" name="TextBox 4"/>
          <p:cNvSpPr txBox="1"/>
          <p:nvPr/>
        </p:nvSpPr>
        <p:spPr>
          <a:xfrm>
            <a:off x="2285952" y="285716"/>
            <a:ext cx="1450191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 b="1" dirty="0">
                <a:solidFill>
                  <a:srgbClr val="000000"/>
                </a:solidFill>
                <a:latin typeface="Open Sans"/>
              </a:rPr>
              <a:t>БЕЛОРУССКИЙ ГОСУДАРСТВЕННЫЙ </a:t>
            </a:r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ТЕХНОЛ</a:t>
            </a:r>
            <a:r>
              <a:rPr lang="ru-RU" sz="2800" b="1" dirty="0" smtClean="0">
                <a:solidFill>
                  <a:srgbClr val="000000"/>
                </a:solidFill>
                <a:latin typeface="Open Sans"/>
              </a:rPr>
              <a:t>О</a:t>
            </a:r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ГИЧЕСКИЙ </a:t>
            </a:r>
            <a:r>
              <a:rPr lang="en-US" sz="2800" b="1" dirty="0">
                <a:solidFill>
                  <a:srgbClr val="000000"/>
                </a:solidFill>
                <a:latin typeface="Open Sans"/>
              </a:rPr>
              <a:t>УНИВЕРСИТЕТ</a:t>
            </a:r>
          </a:p>
        </p:txBody>
      </p:sp>
      <p:pic>
        <p:nvPicPr>
          <p:cNvPr id="13316" name="Picture 4" descr="E:\00_КАФЕДРА\90_БГТУ\unna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072326"/>
            <a:ext cx="2357454" cy="2357454"/>
          </a:xfrm>
          <a:prstGeom prst="rect">
            <a:avLst/>
          </a:prstGeom>
          <a:noFill/>
        </p:spPr>
      </p:pic>
      <p:pic>
        <p:nvPicPr>
          <p:cNvPr id="13317" name="Picture 5" descr="E:\00_КАФЕДРА\90_БГТУ\Emblema_kafedry_TPiO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59172" y="7358078"/>
            <a:ext cx="2345700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266061" y="641114"/>
            <a:ext cx="3876235" cy="4848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34419" y="5764068"/>
            <a:ext cx="8275053" cy="37237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8564" y="2643170"/>
            <a:ext cx="9260767" cy="632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2"/>
              </a:lnSpc>
            </a:pP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Выпускники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специальности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«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Туризм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природопользование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»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смогут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работать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только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сфере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59" spc="61" dirty="0" smtClean="0">
                <a:solidFill>
                  <a:srgbClr val="000000"/>
                </a:solidFill>
                <a:latin typeface="Open Sans"/>
              </a:rPr>
              <a:t>традиционного туризма, но и </a:t>
            </a:r>
            <a:r>
              <a:rPr lang="en-US" sz="2059" spc="61" dirty="0" err="1" smtClean="0">
                <a:solidFill>
                  <a:srgbClr val="000000"/>
                </a:solidFill>
                <a:latin typeface="Open Sans Bold"/>
              </a:rPr>
              <a:t>охотничьего</a:t>
            </a:r>
            <a:r>
              <a:rPr lang="ru-RU" sz="2059" spc="61" dirty="0" smtClean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059" spc="61" dirty="0" err="1" smtClean="0">
                <a:solidFill>
                  <a:srgbClr val="000000"/>
                </a:solidFill>
                <a:latin typeface="Open Sans Bold"/>
              </a:rPr>
              <a:t>экологического</a:t>
            </a:r>
            <a:r>
              <a:rPr lang="en-US" sz="2059" spc="61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ru-RU" sz="2059" spc="61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smtClean="0">
                <a:solidFill>
                  <a:srgbClr val="000000"/>
                </a:solidFill>
                <a:latin typeface="Open Sans"/>
              </a:rPr>
              <a:t>– 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для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них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открыт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сельский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туризм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природопользование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Что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же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касается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конкретных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организаций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59" spc="61" dirty="0" smtClean="0">
                <a:solidFill>
                  <a:srgbClr val="000000"/>
                </a:solidFill>
                <a:latin typeface="Open Sans"/>
              </a:rPr>
              <a:t>в </a:t>
            </a:r>
            <a:r>
              <a:rPr lang="en-US" sz="2059" spc="61" dirty="0" err="1" smtClean="0">
                <a:solidFill>
                  <a:srgbClr val="000000"/>
                </a:solidFill>
                <a:latin typeface="Open Sans"/>
              </a:rPr>
              <a:t>обосновани</a:t>
            </a:r>
            <a:r>
              <a:rPr lang="ru-RU" sz="2059" spc="61" dirty="0" smtClean="0">
                <a:solidFill>
                  <a:srgbClr val="000000"/>
                </a:solidFill>
                <a:latin typeface="Open Sans"/>
              </a:rPr>
              <a:t>и</a:t>
            </a:r>
            <a:r>
              <a:rPr lang="en-US" sz="2059" spc="61" dirty="0" smtClean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котором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указывается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где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специалисты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будут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 smtClean="0">
                <a:solidFill>
                  <a:srgbClr val="000000"/>
                </a:solidFill>
                <a:latin typeface="Open Sans"/>
              </a:rPr>
              <a:t>востребованы</a:t>
            </a:r>
            <a:r>
              <a:rPr lang="ru-RU" sz="2059" spc="61" dirty="0" smtClean="0">
                <a:solidFill>
                  <a:srgbClr val="000000"/>
                </a:solidFill>
                <a:latin typeface="Open Sans"/>
              </a:rPr>
              <a:t>,</a:t>
            </a:r>
            <a:r>
              <a:rPr lang="en-US" sz="2059" spc="6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указана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–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Администрация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Президента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Республики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Беларусь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системе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государственных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природоохранных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органов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заповедники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национальные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парки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заказники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)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есть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специальные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59" spc="61" dirty="0" smtClean="0">
                <a:solidFill>
                  <a:srgbClr val="000000"/>
                </a:solidFill>
                <a:latin typeface="Open Sans"/>
              </a:rPr>
              <a:t>организации и </a:t>
            </a:r>
            <a:r>
              <a:rPr lang="en-US" sz="2059" spc="61" dirty="0" err="1" smtClean="0">
                <a:solidFill>
                  <a:srgbClr val="000000"/>
                </a:solidFill>
                <a:latin typeface="Open Sans Bold"/>
              </a:rPr>
              <a:t>отделы</a:t>
            </a:r>
            <a:r>
              <a:rPr lang="en-US" sz="2059" spc="61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туризма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которых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зависимости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от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объема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работы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занято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по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несколько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специалистов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Ими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должны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быть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наши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выпускники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Требуются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такие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специалисты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Министерству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лесного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хозяйства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Есть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системе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Минлесхоза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такая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организация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как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РУП «Белгосохота»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имеющая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лицензию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на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осуществление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туристической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деятельности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Им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наши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специалисты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придутся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как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нельзя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кстати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Они</a:t>
            </a:r>
            <a:r>
              <a:rPr lang="en-US" sz="2059" spc="6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"/>
              </a:rPr>
              <a:t>будут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заниматься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рекламой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информированием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привлечением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потенциальных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059" spc="61" dirty="0" err="1">
                <a:solidFill>
                  <a:srgbClr val="000000"/>
                </a:solidFill>
                <a:latin typeface="Open Sans Bold"/>
              </a:rPr>
              <a:t>клиентов</a:t>
            </a:r>
            <a:r>
              <a:rPr lang="en-US" sz="2059" spc="61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085850"/>
            <a:ext cx="90986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192">
                <a:solidFill>
                  <a:srgbClr val="000000"/>
                </a:solidFill>
                <a:latin typeface="Open Sans Bold"/>
              </a:rPr>
              <a:t>КЕМ ПОЙТИ РАБОТАТЬ?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83873"/>
            <a:ext cx="606482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52" dirty="0" err="1">
                <a:solidFill>
                  <a:srgbClr val="41AE9F"/>
                </a:solidFill>
                <a:latin typeface="Open Sans Bold"/>
              </a:rPr>
              <a:t>Имея</a:t>
            </a:r>
            <a:r>
              <a:rPr lang="en-US" sz="2600" spc="52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600" spc="52" dirty="0" err="1">
                <a:solidFill>
                  <a:srgbClr val="41AE9F"/>
                </a:solidFill>
                <a:latin typeface="Open Sans Bold"/>
              </a:rPr>
              <a:t>данную</a:t>
            </a:r>
            <a:r>
              <a:rPr lang="en-US" sz="2600" spc="52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600" spc="52" dirty="0" err="1" smtClean="0">
                <a:solidFill>
                  <a:srgbClr val="41AE9F"/>
                </a:solidFill>
                <a:latin typeface="Open Sans Bold"/>
              </a:rPr>
              <a:t>специальность</a:t>
            </a:r>
            <a:r>
              <a:rPr lang="ru-RU" sz="2600" spc="52" dirty="0" smtClean="0">
                <a:solidFill>
                  <a:srgbClr val="41AE9F"/>
                </a:solidFill>
                <a:latin typeface="Open Sans Bold"/>
              </a:rPr>
              <a:t>,</a:t>
            </a:r>
            <a:endParaRPr lang="en-US" sz="2600" spc="52" dirty="0">
              <a:solidFill>
                <a:srgbClr val="41AE9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341" y="1085850"/>
            <a:ext cx="9138491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192">
                <a:solidFill>
                  <a:srgbClr val="000000"/>
                </a:solidFill>
                <a:latin typeface="Open Sans Bold"/>
              </a:rPr>
              <a:t>ИСТОРИЯ СПЕЦИАЛЬНОСТИ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612945" y="202256"/>
            <a:ext cx="7497929" cy="988248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42131" y="2674320"/>
            <a:ext cx="6525820" cy="145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6"/>
              </a:lnSpc>
            </a:pPr>
            <a:r>
              <a:rPr lang="en-US" sz="2754" spc="523">
                <a:solidFill>
                  <a:srgbClr val="41AE9F"/>
                </a:solidFill>
                <a:latin typeface="Montserrat Light"/>
              </a:rPr>
              <a:t>КАФЕДРА ТУРИЗМА ПРИРОДОПОЛЬЗОВАНИЯ И ОХОТОВЕДЕНИЯ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2131" y="4489215"/>
            <a:ext cx="9541290" cy="384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0"/>
              </a:lnSpc>
            </a:pPr>
            <a:r>
              <a:rPr lang="en-US" sz="1804" spc="167">
                <a:solidFill>
                  <a:srgbClr val="000000"/>
                </a:solidFill>
                <a:latin typeface="Montserrat Light Bold"/>
              </a:rPr>
              <a:t>Кафедра туризма</a:t>
            </a:r>
            <a:r>
              <a:rPr lang="en-US" sz="1702" spc="158">
                <a:solidFill>
                  <a:srgbClr val="000000"/>
                </a:solidFill>
                <a:latin typeface="Montserrat Light Bold"/>
              </a:rPr>
              <a:t>,</a:t>
            </a:r>
            <a:r>
              <a:rPr lang="en-US" sz="1804" spc="167">
                <a:solidFill>
                  <a:srgbClr val="000000"/>
                </a:solidFill>
                <a:latin typeface="Montserrat Light Bold"/>
              </a:rPr>
              <a:t> природопользования и охотоведения </a:t>
            </a:r>
            <a:r>
              <a:rPr lang="en-US" sz="1804" spc="167">
                <a:solidFill>
                  <a:srgbClr val="000000"/>
                </a:solidFill>
                <a:latin typeface="Montserrat Light"/>
              </a:rPr>
              <a:t>образована  путем слияния двух кафедр "Туризма и природопользования" и </a:t>
            </a:r>
            <a:r>
              <a:rPr lang="en-US" sz="1702" spc="158">
                <a:solidFill>
                  <a:srgbClr val="000000"/>
                </a:solidFill>
                <a:latin typeface="Montserrat Light"/>
              </a:rPr>
              <a:t>"Охото</a:t>
            </a:r>
            <a:r>
              <a:rPr lang="en-US" sz="1804" spc="167">
                <a:solidFill>
                  <a:srgbClr val="000000"/>
                </a:solidFill>
                <a:latin typeface="Montserrat Light"/>
              </a:rPr>
              <a:t>ведения" 04.09.2017 г.</a:t>
            </a:r>
            <a:r>
              <a:rPr lang="en-US" sz="1702" spc="158">
                <a:solidFill>
                  <a:srgbClr val="000000"/>
                </a:solidFill>
                <a:latin typeface="Montserrat Light"/>
              </a:rPr>
              <a:t> </a:t>
            </a:r>
          </a:p>
          <a:p>
            <a:pPr>
              <a:lnSpc>
                <a:spcPts val="3030"/>
              </a:lnSpc>
            </a:pPr>
            <a:r>
              <a:rPr lang="en-US" sz="1702" spc="158">
                <a:solidFill>
                  <a:srgbClr val="000000"/>
                </a:solidFill>
                <a:latin typeface="Montserrat Light Bold"/>
              </a:rPr>
              <a:t>Кафедра туризма и природопользования</a:t>
            </a:r>
            <a:r>
              <a:rPr lang="en-US" sz="1702" spc="158">
                <a:solidFill>
                  <a:srgbClr val="000000"/>
                </a:solidFill>
                <a:latin typeface="Montserrat Light"/>
              </a:rPr>
              <a:t> была организована в соответствии с приказом № 1284 от 14.12.2009 года при лесохозяйственном факультете. Заказчиком  подготовки специалистов по туризму и природопользованию выступили Управление делами Президента РБ и Министерство лесного хозяйства РБ.</a:t>
            </a:r>
          </a:p>
          <a:p>
            <a:pPr>
              <a:lnSpc>
                <a:spcPts val="3030"/>
              </a:lnSpc>
            </a:pPr>
            <a:r>
              <a:rPr lang="en-US" sz="1702" spc="158">
                <a:solidFill>
                  <a:srgbClr val="000000"/>
                </a:solidFill>
                <a:latin typeface="Montserrat Light Bold"/>
              </a:rPr>
              <a:t>Кафедра охотоведения </a:t>
            </a:r>
            <a:r>
              <a:rPr lang="en-US" sz="1702" spc="158">
                <a:solidFill>
                  <a:srgbClr val="000000"/>
                </a:solidFill>
                <a:latin typeface="Montserrat Light"/>
              </a:rPr>
              <a:t>была создана 11 декабря 2009 года ректором БГТУ профессором Жарским И. 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8337" y="5315863"/>
            <a:ext cx="11830627" cy="346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spc="84">
                <a:solidFill>
                  <a:srgbClr val="000000"/>
                </a:solidFill>
                <a:latin typeface="Open Sans"/>
              </a:rPr>
              <a:t>Средний возраст преподавательского состава, работающих на штатной основе, составляет 46 лет.</a:t>
            </a:r>
          </a:p>
          <a:p>
            <a:pPr algn="l">
              <a:lnSpc>
                <a:spcPts val="3919"/>
              </a:lnSpc>
            </a:pPr>
            <a:r>
              <a:rPr lang="en-US" sz="2800" spc="84">
                <a:solidFill>
                  <a:srgbClr val="000000"/>
                </a:solidFill>
                <a:latin typeface="Open Sans"/>
              </a:rPr>
              <a:t>Стаж практической работы в лесном хозяйстве имеют 6 преподавателей (66,7%), стаж научно-педагогической работы свыше 10 лет – 5 чел (55,6%) и до 5 лет – 2 чел (22,2%). Базовое образование всех преподавателей кафедры соответствует читаемым дисциплинам.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6316" r="7664"/>
          <a:stretch>
            <a:fillRect/>
          </a:stretch>
        </p:blipFill>
        <p:spPr>
          <a:xfrm>
            <a:off x="0" y="1290508"/>
            <a:ext cx="5258337" cy="78121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28673" y="1917800"/>
            <a:ext cx="7717661" cy="334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9917" lvl="1" indent="-224958">
              <a:lnSpc>
                <a:spcPts val="6812"/>
              </a:lnSpc>
              <a:buFont typeface="Arial"/>
              <a:buChar char="•"/>
            </a:pPr>
            <a:r>
              <a:rPr lang="en-US" sz="2725" spc="517" dirty="0">
                <a:solidFill>
                  <a:srgbClr val="41AE9F"/>
                </a:solidFill>
                <a:latin typeface="Montserrat Light"/>
              </a:rPr>
              <a:t>1 ПРОФЕССОР </a:t>
            </a:r>
          </a:p>
          <a:p>
            <a:pPr marL="449917" lvl="1" indent="-224958">
              <a:lnSpc>
                <a:spcPts val="6812"/>
              </a:lnSpc>
              <a:buFont typeface="Arial"/>
              <a:buChar char="•"/>
            </a:pPr>
            <a:r>
              <a:rPr lang="en-US" sz="2725" spc="517" dirty="0">
                <a:solidFill>
                  <a:srgbClr val="41AE9F"/>
                </a:solidFill>
                <a:latin typeface="Montserrat Light"/>
              </a:rPr>
              <a:t>7 ДОЦЕНТОВ </a:t>
            </a:r>
          </a:p>
          <a:p>
            <a:pPr marL="449917" lvl="1" indent="-224958">
              <a:lnSpc>
                <a:spcPts val="6812"/>
              </a:lnSpc>
              <a:buFont typeface="Arial"/>
              <a:buChar char="•"/>
            </a:pPr>
            <a:r>
              <a:rPr lang="ru-RU" sz="2725" spc="517" dirty="0" smtClean="0">
                <a:solidFill>
                  <a:srgbClr val="41AE9F"/>
                </a:solidFill>
                <a:latin typeface="Montserrat Light"/>
              </a:rPr>
              <a:t>2</a:t>
            </a:r>
            <a:r>
              <a:rPr lang="en-US" sz="2725" spc="517" dirty="0" smtClean="0">
                <a:solidFill>
                  <a:srgbClr val="41AE9F"/>
                </a:solidFill>
                <a:latin typeface="Montserrat Light"/>
              </a:rPr>
              <a:t> СТАРШИХ ПРЕПОДАВАТЕЛЯ</a:t>
            </a:r>
            <a:endParaRPr lang="en-US" sz="2725" spc="517" dirty="0">
              <a:solidFill>
                <a:srgbClr val="41AE9F"/>
              </a:solidFill>
              <a:latin typeface="Montserrat Light"/>
            </a:endParaRPr>
          </a:p>
          <a:p>
            <a:pPr marL="449917" lvl="1" indent="-224959">
              <a:lnSpc>
                <a:spcPts val="6812"/>
              </a:lnSpc>
              <a:buFont typeface="Arial"/>
              <a:buChar char="•"/>
            </a:pPr>
            <a:r>
              <a:rPr lang="en-US" sz="2725" spc="517" dirty="0">
                <a:solidFill>
                  <a:srgbClr val="41AE9F"/>
                </a:solidFill>
                <a:latin typeface="Montserrat Light"/>
              </a:rPr>
              <a:t>1 АССИСТЕНТ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28673" y="566984"/>
            <a:ext cx="11489956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800" spc="192">
                <a:solidFill>
                  <a:srgbClr val="000000"/>
                </a:solidFill>
                <a:latin typeface="Open Sans Bold"/>
              </a:rPr>
              <a:t>ПРОФЕССОРСКО-ПРЕПОДАВАТЕЛЬСКИЙ СОСТАВ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37843" y="4779727"/>
            <a:ext cx="3523675" cy="20629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863250" y="4779727"/>
            <a:ext cx="2783579" cy="22268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85109" y="4779727"/>
            <a:ext cx="3089664" cy="242117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40010" y="483913"/>
            <a:ext cx="9607980" cy="2510206"/>
            <a:chOff x="0" y="0"/>
            <a:chExt cx="12810640" cy="3346941"/>
          </a:xfrm>
        </p:grpSpPr>
        <p:sp>
          <p:nvSpPr>
            <p:cNvPr id="6" name="TextBox 6"/>
            <p:cNvSpPr txBox="1"/>
            <p:nvPr/>
          </p:nvSpPr>
          <p:spPr>
            <a:xfrm>
              <a:off x="943115" y="-104775"/>
              <a:ext cx="10924410" cy="2284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31"/>
                </a:lnSpc>
              </a:pPr>
              <a:r>
                <a:rPr lang="en-US" sz="4950" spc="99">
                  <a:solidFill>
                    <a:srgbClr val="000000"/>
                  </a:solidFill>
                  <a:latin typeface="Open Sans"/>
                </a:rPr>
                <a:t>Наши информационные ресурсы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700344"/>
              <a:ext cx="12810640" cy="654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5"/>
                </a:lnSpc>
              </a:pPr>
              <a:r>
                <a:rPr lang="en-US" sz="2939" spc="146">
                  <a:solidFill>
                    <a:srgbClr val="41AE9F"/>
                  </a:solidFill>
                  <a:latin typeface="Open Sans Bold"/>
                </a:rPr>
                <a:t>ТПиО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05205" y="7362454"/>
            <a:ext cx="4277591" cy="3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525" spc="50">
                <a:solidFill>
                  <a:srgbClr val="000000"/>
                </a:solidFill>
                <a:latin typeface="Open Sans"/>
              </a:rPr>
              <a:t>https://vk.com/bstu_by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9321" y="7429129"/>
            <a:ext cx="5121239" cy="1344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800" spc="192">
                <a:solidFill>
                  <a:srgbClr val="000000"/>
                </a:solidFill>
                <a:latin typeface="Open Sans Bold"/>
              </a:rPr>
              <a:t>BELSTU.BY/FACULTIES/LH/TIP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86604" y="7429129"/>
            <a:ext cx="5672696" cy="67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4800" spc="192">
                <a:solidFill>
                  <a:srgbClr val="000000"/>
                </a:solidFill>
                <a:latin typeface="Open Sans Bold"/>
              </a:rPr>
              <a:t>TPIO@BELSTU.BY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4613" b="16595"/>
          <a:stretch>
            <a:fillRect/>
          </a:stretch>
        </p:blipFill>
        <p:spPr>
          <a:xfrm>
            <a:off x="196499" y="3034145"/>
            <a:ext cx="17895003" cy="7009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65485" y="486999"/>
            <a:ext cx="15651009" cy="1910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863"/>
              </a:lnSpc>
            </a:pPr>
            <a:r>
              <a:rPr lang="en-US" sz="10616" spc="318" dirty="0" err="1">
                <a:solidFill>
                  <a:srgbClr val="000000"/>
                </a:solidFill>
                <a:latin typeface="Open Sans"/>
              </a:rPr>
              <a:t>Спасибо</a:t>
            </a:r>
            <a:r>
              <a:rPr lang="en-US" sz="10616" spc="318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616" spc="318" dirty="0" err="1">
                <a:solidFill>
                  <a:srgbClr val="000000"/>
                </a:solidFill>
                <a:latin typeface="Open Sans"/>
              </a:rPr>
              <a:t>за</a:t>
            </a:r>
            <a:r>
              <a:rPr lang="en-US" sz="10616" spc="318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616" spc="318" dirty="0" err="1" smtClean="0">
                <a:solidFill>
                  <a:srgbClr val="000000"/>
                </a:solidFill>
                <a:latin typeface="Open Sans"/>
              </a:rPr>
              <a:t>внимание</a:t>
            </a:r>
            <a:r>
              <a:rPr lang="ru-RU" sz="10616" spc="318" dirty="0" smtClean="0">
                <a:solidFill>
                  <a:srgbClr val="000000"/>
                </a:solidFill>
                <a:latin typeface="Open Sans"/>
              </a:rPr>
              <a:t>!</a:t>
            </a:r>
            <a:endParaRPr lang="en-US" sz="10616" spc="318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429488" y="264235"/>
            <a:ext cx="10501386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 spc="192" dirty="0">
                <a:solidFill>
                  <a:srgbClr val="000000"/>
                </a:solidFill>
                <a:latin typeface="Open Sans Bold"/>
              </a:rPr>
              <a:t>СПЕЦИАЛЬНОСТЬ </a:t>
            </a:r>
          </a:p>
          <a:p>
            <a:pPr algn="l">
              <a:lnSpc>
                <a:spcPts val="5280"/>
              </a:lnSpc>
            </a:pPr>
            <a:r>
              <a:rPr lang="en-US" sz="4800" spc="192" dirty="0">
                <a:solidFill>
                  <a:srgbClr val="000000"/>
                </a:solidFill>
                <a:latin typeface="Open Sans Bold"/>
              </a:rPr>
              <a:t>ТУРИЗМ И ПРИРОДОПОЛЬЗОВАНИЕ СЕГОДНЯ: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29422" y="3071798"/>
            <a:ext cx="10287072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*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Сотни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студентов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получивших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специальность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;</a:t>
            </a:r>
          </a:p>
          <a:p>
            <a:pPr algn="l">
              <a:lnSpc>
                <a:spcPts val="4331"/>
              </a:lnSpc>
            </a:pP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*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Подготовка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по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различным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и</a:t>
            </a:r>
          </a:p>
          <a:p>
            <a:pPr algn="l">
              <a:lnSpc>
                <a:spcPts val="4331"/>
              </a:lnSpc>
            </a:pP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перспективным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направлениям</a:t>
            </a:r>
            <a:endParaRPr lang="en-US" sz="2849" spc="56" dirty="0">
              <a:solidFill>
                <a:srgbClr val="41AE9F"/>
              </a:solidFill>
              <a:latin typeface="Open Sans Bold"/>
            </a:endParaRPr>
          </a:p>
          <a:p>
            <a:pPr algn="l">
              <a:lnSpc>
                <a:spcPts val="4331"/>
              </a:lnSpc>
            </a:pP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магистратуры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;</a:t>
            </a:r>
          </a:p>
          <a:p>
            <a:pPr algn="l">
              <a:lnSpc>
                <a:spcPts val="4331"/>
              </a:lnSpc>
            </a:pP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*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Современное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программное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и</a:t>
            </a:r>
          </a:p>
          <a:p>
            <a:pPr algn="l">
              <a:lnSpc>
                <a:spcPts val="4331"/>
              </a:lnSpc>
            </a:pP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техническое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обеспечение</a:t>
            </a:r>
            <a:endParaRPr lang="en-US" sz="2849" spc="56" dirty="0">
              <a:solidFill>
                <a:srgbClr val="41AE9F"/>
              </a:solidFill>
              <a:latin typeface="Open Sans Bold"/>
            </a:endParaRPr>
          </a:p>
          <a:p>
            <a:pPr algn="l">
              <a:lnSpc>
                <a:spcPts val="4331"/>
              </a:lnSpc>
            </a:pP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образовательного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процесса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;</a:t>
            </a:r>
          </a:p>
          <a:p>
            <a:pPr algn="l">
              <a:lnSpc>
                <a:spcPts val="4331"/>
              </a:lnSpc>
            </a:pP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*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Получение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диплома</a:t>
            </a:r>
            <a:endParaRPr lang="en-US" sz="2849" spc="56" dirty="0">
              <a:solidFill>
                <a:srgbClr val="41AE9F"/>
              </a:solidFill>
              <a:latin typeface="Open Sans Bold"/>
            </a:endParaRPr>
          </a:p>
          <a:p>
            <a:pPr algn="l">
              <a:lnSpc>
                <a:spcPts val="4331"/>
              </a:lnSpc>
            </a:pP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государственного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49" spc="56" dirty="0" err="1">
                <a:solidFill>
                  <a:srgbClr val="41AE9F"/>
                </a:solidFill>
                <a:latin typeface="Open Sans Bold"/>
              </a:rPr>
              <a:t>образца</a:t>
            </a:r>
            <a:r>
              <a:rPr lang="en-US" sz="2849" spc="56" dirty="0">
                <a:solidFill>
                  <a:srgbClr val="41AE9F"/>
                </a:solidFill>
                <a:latin typeface="Open Sans Bold"/>
              </a:rPr>
              <a:t>.</a:t>
            </a:r>
          </a:p>
        </p:txBody>
      </p:sp>
      <p:sp>
        <p:nvSpPr>
          <p:cNvPr id="3076" name="AutoShape 4" descr="https://www.belstu.by/gallery/491/1vipus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3078" name="AutoShape 6" descr="https://www.belstu.by/gallery/491/1vipus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3080" name="AutoShape 8" descr="https://www.belstu.by/gallery/491/1vipus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sp>
        <p:nvSpPr>
          <p:cNvPr id="3082" name="AutoShape 10" descr="https://www.belstu.by/gallery/491/1vipus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3083" name="Picture 11" descr="E:\00_КАФЕДРА\90_БГТУ\12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58" y="2786046"/>
            <a:ext cx="5391705" cy="404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s://wiki.belstu.by/_media/dscn1216-1.jpg?cache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50019" cy="3786178"/>
          </a:xfrm>
          <a:prstGeom prst="rect">
            <a:avLst/>
          </a:prstGeom>
          <a:noFill/>
        </p:spPr>
      </p:pic>
      <p:pic>
        <p:nvPicPr>
          <p:cNvPr id="3086" name="Picture 14" descr="vodresur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8695"/>
            <a:ext cx="5286412" cy="3988305"/>
          </a:xfrm>
          <a:prstGeom prst="rect">
            <a:avLst/>
          </a:prstGeom>
          <a:noFill/>
        </p:spPr>
      </p:pic>
      <p:pic>
        <p:nvPicPr>
          <p:cNvPr id="3088" name="Picture 16" descr="Диплом Белорусского государственного аграрного технического университет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58842" y="6954286"/>
            <a:ext cx="4733924" cy="318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429224" y="8643962"/>
            <a:ext cx="7929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Специальность обеспечивает получение квалификации </a:t>
            </a:r>
            <a:r>
              <a:rPr lang="ru-RU" sz="2800" b="1" dirty="0" smtClean="0">
                <a:solidFill>
                  <a:srgbClr val="FF0000"/>
                </a:solidFill>
              </a:rPr>
              <a:t>"Специалист по туризму и природопользованию".</a:t>
            </a:r>
            <a:endParaRPr lang="be-BY" sz="28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430280" y="5357814"/>
            <a:ext cx="464347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9900"/>
                </a:solidFill>
                <a:latin typeface="Comic Sans MS" pitchFamily="66" charset="0"/>
              </a:rPr>
              <a:t>Срок обучения: 4 года</a:t>
            </a:r>
          </a:p>
          <a:p>
            <a:r>
              <a:rPr lang="ru-RU" sz="2600" dirty="0" smtClean="0">
                <a:solidFill>
                  <a:srgbClr val="009900"/>
                </a:solidFill>
                <a:latin typeface="Comic Sans MS" pitchFamily="66" charset="0"/>
              </a:rPr>
              <a:t>Форма обучения: дневная</a:t>
            </a:r>
          </a:p>
          <a:p>
            <a:r>
              <a:rPr lang="ru-RU" sz="2800" dirty="0" smtClean="0">
                <a:solidFill>
                  <a:srgbClr val="009900"/>
                </a:solidFill>
                <a:latin typeface="Comic Sans MS" pitchFamily="66" charset="0"/>
              </a:rPr>
              <a:t>Бюджет/Платно</a:t>
            </a:r>
            <a:endParaRPr lang="ru-RU" sz="2800" dirty="0">
              <a:solidFill>
                <a:srgbClr val="00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30798" cy="1143000"/>
          </a:xfrm>
        </p:spPr>
        <p:txBody>
          <a:bodyPr>
            <a:noAutofit/>
          </a:bodyPr>
          <a:lstStyle/>
          <a:p>
            <a:r>
              <a:rPr lang="ru-RU" b="1" dirty="0" smtClean="0"/>
              <a:t>Выпускник специальности «Туризм и природопользование»</a:t>
            </a:r>
            <a:endParaRPr lang="be-BY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758238" cy="52578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способен на высоком уровне осуществлять планирование хозяйственной деятельности и управления экономическими процессами в организациях туристической индустрии;</a:t>
            </a:r>
          </a:p>
          <a:p>
            <a:r>
              <a:rPr lang="ru-RU" dirty="0" smtClean="0"/>
              <a:t>разрабатывать практические рекомендации по использованию природно-ресурсного потенциала территорий и регионов;</a:t>
            </a:r>
          </a:p>
          <a:p>
            <a:r>
              <a:rPr lang="ru-RU" dirty="0" smtClean="0"/>
              <a:t>составлять туристические маршруты и программы обслуживания потребителей туристических услуг; </a:t>
            </a:r>
          </a:p>
          <a:p>
            <a:r>
              <a:rPr lang="ru-RU" dirty="0" smtClean="0"/>
              <a:t>организовывать и проводить охотничьи, фотографические, природоведческие туры и др.</a:t>
            </a:r>
            <a:endParaRPr lang="be-BY" dirty="0"/>
          </a:p>
        </p:txBody>
      </p:sp>
      <p:sp>
        <p:nvSpPr>
          <p:cNvPr id="26626" name="AutoShape 2" descr="https://www.belstu.by/usdata/news/0ba5ee6b-a987-426f-978a-887bab75dced/%D0%9D%D0%A1)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e-BY"/>
          </a:p>
        </p:txBody>
      </p:sp>
      <p:pic>
        <p:nvPicPr>
          <p:cNvPr id="26628" name="Picture 4" descr="E:\00_КАФЕДРА\90_БГТУ\DSC_1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4066" y="2571732"/>
            <a:ext cx="5012060" cy="334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E:\00_КАФЕДРА\90_БГТУ\467531160290418446d3b93a0e222b51.media.900x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908" y="1071534"/>
            <a:ext cx="4214842" cy="3343775"/>
          </a:xfrm>
          <a:prstGeom prst="rect">
            <a:avLst/>
          </a:prstGeom>
          <a:noFill/>
        </p:spPr>
      </p:pic>
      <p:pic>
        <p:nvPicPr>
          <p:cNvPr id="26631" name="Picture 7" descr="E:\00_КАФЕДРА\90_БГТУ\25da64aceccd740f629c695dddcaba21.media.900x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2222" y="4929186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2" name="Picture 8" descr="E:\00_КАФЕДРА\90_БГТУ\turozdorvid_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58512" y="7121917"/>
            <a:ext cx="4214842" cy="3165083"/>
          </a:xfrm>
          <a:prstGeom prst="rect">
            <a:avLst/>
          </a:prstGeom>
          <a:noFill/>
        </p:spPr>
      </p:pic>
      <p:pic>
        <p:nvPicPr>
          <p:cNvPr id="26633" name="Picture 9" descr="E:\00_КАФЕДРА\90_БГТУ\c3b301e640a99f5b95ebf8ac691001c9.media.900x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22" y="6357946"/>
            <a:ext cx="4095730" cy="307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4" name="Picture 10" descr="E:\00_КАФЕДРА\90_БГТУ\dscf4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276" y="7286640"/>
            <a:ext cx="4000774" cy="3000360"/>
          </a:xfrm>
          <a:prstGeom prst="rect">
            <a:avLst/>
          </a:prstGeom>
          <a:noFill/>
        </p:spPr>
      </p:pic>
      <p:pic>
        <p:nvPicPr>
          <p:cNvPr id="15" name="Picture 5" descr="E:\00_КАФЕДРА\90_БГТУ\IMG_0538  Этнаграфія.jpg"/>
          <p:cNvPicPr>
            <a:picLocks noChangeAspect="1" noChangeArrowheads="1"/>
          </p:cNvPicPr>
          <p:nvPr/>
        </p:nvPicPr>
        <p:blipFill>
          <a:blip r:embed="rId8" cstate="print"/>
          <a:srcRect l="15788" t="7813"/>
          <a:stretch>
            <a:fillRect/>
          </a:stretch>
        </p:blipFill>
        <p:spPr bwMode="auto">
          <a:xfrm>
            <a:off x="0" y="6429384"/>
            <a:ext cx="381541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62854" y="3460255"/>
            <a:ext cx="2096774" cy="32393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69036" y="205534"/>
            <a:ext cx="14949928" cy="109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128">
                <a:solidFill>
                  <a:srgbClr val="000000"/>
                </a:solidFill>
                <a:latin typeface="Open Sans"/>
              </a:rPr>
              <a:t>Что нужно, чтобы поступить?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465399" y="3460255"/>
            <a:ext cx="3187623" cy="336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57259" y="3397428"/>
            <a:ext cx="2973483" cy="33650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28630" y="1616627"/>
            <a:ext cx="1693080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2800" spc="108" dirty="0" err="1">
                <a:solidFill>
                  <a:srgbClr val="41AE9F"/>
                </a:solidFill>
                <a:latin typeface="Open Sans Bold"/>
              </a:rPr>
              <a:t>Чтобы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 err="1">
                <a:solidFill>
                  <a:srgbClr val="41AE9F"/>
                </a:solidFill>
                <a:latin typeface="Open Sans Bold"/>
              </a:rPr>
              <a:t>стать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 err="1">
                <a:solidFill>
                  <a:srgbClr val="41AE9F"/>
                </a:solidFill>
                <a:latin typeface="Open Sans Bold"/>
              </a:rPr>
              <a:t>студентом</a:t>
            </a:r>
            <a:endParaRPr lang="en-US" sz="2800" spc="108" dirty="0">
              <a:solidFill>
                <a:srgbClr val="41AE9F"/>
              </a:solidFill>
              <a:latin typeface="Open Sans Bold"/>
            </a:endParaRPr>
          </a:p>
          <a:p>
            <a:pPr algn="ctr">
              <a:lnSpc>
                <a:spcPts val="3040"/>
              </a:lnSpc>
            </a:pPr>
            <a:r>
              <a:rPr lang="ru-RU" sz="2800" spc="108" dirty="0" smtClean="0">
                <a:solidFill>
                  <a:srgbClr val="41AE9F"/>
                </a:solidFill>
                <a:latin typeface="Open Sans Bold"/>
              </a:rPr>
              <a:t>специальности</a:t>
            </a:r>
            <a:r>
              <a:rPr lang="en-US" sz="2800" spc="108" dirty="0" smtClean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«</a:t>
            </a:r>
            <a:r>
              <a:rPr lang="en-US" sz="2800" spc="108" dirty="0" err="1" smtClean="0">
                <a:solidFill>
                  <a:srgbClr val="41AE9F"/>
                </a:solidFill>
                <a:latin typeface="Open Sans Bold"/>
              </a:rPr>
              <a:t>Туризм</a:t>
            </a:r>
            <a:r>
              <a:rPr lang="ru-RU" sz="2800" spc="108" dirty="0" smtClean="0">
                <a:solidFill>
                  <a:srgbClr val="41AE9F"/>
                </a:solidFill>
                <a:latin typeface="Open Sans Bold"/>
              </a:rPr>
              <a:t> и</a:t>
            </a:r>
            <a:r>
              <a:rPr lang="en-US" sz="2800" spc="108" dirty="0" smtClean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 err="1" smtClean="0">
                <a:solidFill>
                  <a:srgbClr val="41AE9F"/>
                </a:solidFill>
                <a:latin typeface="Open Sans Bold"/>
              </a:rPr>
              <a:t>природопользовани</a:t>
            </a:r>
            <a:r>
              <a:rPr lang="ru-RU" sz="2800" spc="108" dirty="0" smtClean="0">
                <a:solidFill>
                  <a:srgbClr val="41AE9F"/>
                </a:solidFill>
                <a:latin typeface="Open Sans Bold"/>
              </a:rPr>
              <a:t>е»</a:t>
            </a:r>
            <a:r>
              <a:rPr lang="en-US" sz="2800" spc="108" dirty="0" smtClean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в БГТУ  </a:t>
            </a:r>
            <a:r>
              <a:rPr lang="en-US" sz="2800" spc="108" dirty="0" err="1">
                <a:solidFill>
                  <a:srgbClr val="41AE9F"/>
                </a:solidFill>
                <a:latin typeface="Open Sans Bold"/>
              </a:rPr>
              <a:t>необходимо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 </a:t>
            </a:r>
            <a:r>
              <a:rPr lang="en-US" sz="2800" spc="108" dirty="0" err="1">
                <a:solidFill>
                  <a:srgbClr val="41AE9F"/>
                </a:solidFill>
                <a:latin typeface="Open Sans Bold"/>
              </a:rPr>
              <a:t>сдать</a:t>
            </a:r>
            <a:r>
              <a:rPr lang="en-US" sz="2800" spc="108" dirty="0">
                <a:solidFill>
                  <a:srgbClr val="41AE9F"/>
                </a:solidFill>
                <a:latin typeface="Open Sans Bold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91145" y="7362454"/>
            <a:ext cx="427759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ЦТ </a:t>
            </a:r>
            <a:r>
              <a:rPr lang="en-US" sz="2525" spc="50" dirty="0" err="1">
                <a:solidFill>
                  <a:srgbClr val="000000"/>
                </a:solidFill>
                <a:latin typeface="Open Sans Bold"/>
              </a:rPr>
              <a:t>по</a:t>
            </a: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 smtClean="0">
                <a:solidFill>
                  <a:srgbClr val="000000"/>
                </a:solidFill>
                <a:latin typeface="Open Sans Bold"/>
              </a:rPr>
              <a:t>биологии</a:t>
            </a:r>
            <a:endParaRPr lang="ru-RU" sz="2525" spc="50" dirty="0" smtClean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760"/>
              </a:lnSpc>
            </a:pPr>
            <a:r>
              <a:rPr lang="ru-RU" sz="2000" i="1" spc="46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(минимально 10)</a:t>
            </a:r>
            <a:endParaRPr lang="en-US" sz="2000" i="1" spc="46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05205" y="7362454"/>
            <a:ext cx="427759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525" spc="50" dirty="0" smtClean="0">
                <a:solidFill>
                  <a:srgbClr val="000000"/>
                </a:solidFill>
                <a:latin typeface="Open Sans Bold"/>
              </a:rPr>
              <a:t>Ц</a:t>
            </a:r>
            <a:r>
              <a:rPr lang="ru-RU" sz="2525" spc="50" dirty="0" smtClean="0">
                <a:solidFill>
                  <a:srgbClr val="000000"/>
                </a:solidFill>
                <a:latin typeface="Open Sans Bold"/>
              </a:rPr>
              <a:t>Т</a:t>
            </a:r>
            <a:r>
              <a:rPr lang="en-US" sz="2525" spc="5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>
                <a:solidFill>
                  <a:srgbClr val="000000"/>
                </a:solidFill>
                <a:latin typeface="Open Sans Bold"/>
              </a:rPr>
              <a:t>по</a:t>
            </a: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>
                <a:solidFill>
                  <a:srgbClr val="000000"/>
                </a:solidFill>
                <a:latin typeface="Open Sans Bold"/>
              </a:rPr>
              <a:t>русскому</a:t>
            </a: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>
                <a:solidFill>
                  <a:srgbClr val="000000"/>
                </a:solidFill>
                <a:latin typeface="Open Sans Bold"/>
              </a:rPr>
              <a:t>или</a:t>
            </a: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>
                <a:solidFill>
                  <a:srgbClr val="000000"/>
                </a:solidFill>
                <a:latin typeface="Open Sans Bold"/>
              </a:rPr>
              <a:t>белорусскому</a:t>
            </a:r>
            <a:r>
              <a:rPr lang="en-US" sz="2525" spc="5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525" spc="50" dirty="0" err="1" smtClean="0">
                <a:solidFill>
                  <a:srgbClr val="000000"/>
                </a:solidFill>
                <a:latin typeface="Open Sans Bold"/>
              </a:rPr>
              <a:t>языку</a:t>
            </a:r>
            <a:endParaRPr lang="ru-RU" sz="2525" spc="50" dirty="0" smtClean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760"/>
              </a:lnSpc>
            </a:pPr>
            <a:r>
              <a:rPr lang="ru-RU" sz="2000" i="1" spc="46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(минимально 10)</a:t>
            </a:r>
            <a:endParaRPr lang="en-US" sz="2000" i="1" spc="46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19264" y="7392761"/>
            <a:ext cx="4277591" cy="1422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46" dirty="0" err="1">
                <a:solidFill>
                  <a:srgbClr val="000000"/>
                </a:solidFill>
                <a:latin typeface="Open Sans Bold"/>
              </a:rPr>
              <a:t>Вступительный</a:t>
            </a:r>
            <a:r>
              <a:rPr lang="en-US" sz="2300" spc="4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300" spc="46" dirty="0" err="1">
                <a:solidFill>
                  <a:srgbClr val="000000"/>
                </a:solidFill>
                <a:latin typeface="Open Sans Bold"/>
              </a:rPr>
              <a:t>экзамен</a:t>
            </a:r>
            <a:r>
              <a:rPr lang="en-US" sz="2300" spc="4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300" spc="46" dirty="0" err="1">
                <a:solidFill>
                  <a:srgbClr val="000000"/>
                </a:solidFill>
                <a:latin typeface="Open Sans Bold"/>
              </a:rPr>
              <a:t>по</a:t>
            </a:r>
            <a:r>
              <a:rPr lang="en-US" sz="2300" spc="4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300" spc="46" dirty="0" err="1">
                <a:solidFill>
                  <a:srgbClr val="000000"/>
                </a:solidFill>
                <a:latin typeface="Open Sans Bold"/>
              </a:rPr>
              <a:t>физической</a:t>
            </a:r>
            <a:r>
              <a:rPr lang="en-US" sz="2300" spc="46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300" spc="46" dirty="0" err="1" smtClean="0">
                <a:solidFill>
                  <a:srgbClr val="000000"/>
                </a:solidFill>
                <a:latin typeface="Open Sans Bold"/>
              </a:rPr>
              <a:t>культуре</a:t>
            </a:r>
            <a:endParaRPr lang="ru-RU" sz="2300" spc="46" dirty="0" smtClean="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2760"/>
              </a:lnSpc>
            </a:pPr>
            <a:r>
              <a:rPr lang="ru-RU" sz="2000" i="1" spc="46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 университете, в форме сдачи нормативов)</a:t>
            </a:r>
            <a:endParaRPr lang="en-US" sz="2000" i="1" spc="46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427" y="197427"/>
            <a:ext cx="17893145" cy="985058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618476"/>
            <a:ext cx="16230600" cy="3646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</a:pPr>
            <a:r>
              <a:rPr lang="en-US" sz="6481" spc="259">
                <a:solidFill>
                  <a:srgbClr val="000000"/>
                </a:solidFill>
                <a:latin typeface="Open Sans Bold"/>
              </a:rPr>
              <a:t>КАКИЕ ПРЕДМЕТЫ ИЗУЧАЮТ БУДУЩИЕ СПЕЦИАЛИСТЫ В ОБЛАСТИ ТУРИЗМА И ПРИРОДОПОЛЬЗОВАНИЯ 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83373" y="2807158"/>
            <a:ext cx="6921253" cy="69212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2069" y="218606"/>
            <a:ext cx="8853055" cy="9850582"/>
          </a:xfrm>
          <a:prstGeom prst="rect">
            <a:avLst/>
          </a:prstGeom>
          <a:solidFill>
            <a:srgbClr val="41ABAE"/>
          </a:solidFill>
        </p:spPr>
      </p:sp>
      <p:sp>
        <p:nvSpPr>
          <p:cNvPr id="3" name="AutoShape 3"/>
          <p:cNvSpPr/>
          <p:nvPr/>
        </p:nvSpPr>
        <p:spPr>
          <a:xfrm>
            <a:off x="9222876" y="217812"/>
            <a:ext cx="8853055" cy="9850582"/>
          </a:xfrm>
          <a:prstGeom prst="rect">
            <a:avLst/>
          </a:prstGeom>
          <a:solidFill>
            <a:srgbClr val="41AE9F">
              <a:alpha val="14901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3959793" y="811262"/>
            <a:ext cx="4963959" cy="103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691" spc="147">
                <a:solidFill>
                  <a:srgbClr val="FFFFFF"/>
                </a:solidFill>
                <a:latin typeface="Open Sans Bold"/>
              </a:rPr>
              <a:t>МЕЖДУНАРОДНЫЙ ТУРИЗМ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93589" y="662625"/>
            <a:ext cx="8104089" cy="1182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</a:pPr>
            <a:r>
              <a:rPr lang="en-US" sz="4202" spc="168">
                <a:solidFill>
                  <a:srgbClr val="000000"/>
                </a:solidFill>
                <a:latin typeface="Open Sans Bold"/>
              </a:rPr>
              <a:t>ОСНОВЫ ТУРИСТИЧЕСКОГО СЕРВИСА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6865" y="2033897"/>
            <a:ext cx="5609512" cy="116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8"/>
              </a:lnSpc>
            </a:pPr>
            <a:r>
              <a:rPr lang="en-US" sz="4171" spc="166">
                <a:solidFill>
                  <a:srgbClr val="FFFFFF"/>
                </a:solidFill>
                <a:latin typeface="Open Sans Bold"/>
              </a:rPr>
              <a:t>СТРАНОВЕДЕНИЕ И КРАЕВЕДЕНИЕ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58662" y="4733869"/>
            <a:ext cx="3265089" cy="1351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427" spc="97">
                <a:solidFill>
                  <a:srgbClr val="FFFFFF"/>
                </a:solidFill>
                <a:latin typeface="Open Sans Bold"/>
              </a:rPr>
              <a:t>ФЛОРИСТИЧЕСКИЕ РЕСУРСЫ ЭКОЛОГИЧЕСКОГО ТУРИЗМА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865" y="5539338"/>
            <a:ext cx="5179412" cy="54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</a:pPr>
            <a:r>
              <a:rPr lang="en-US" sz="3851" spc="154">
                <a:solidFill>
                  <a:srgbClr val="FFFFFF"/>
                </a:solidFill>
                <a:latin typeface="Open Sans Bold"/>
              </a:rPr>
              <a:t>ОБЩАЯ БИОЛОГИЯ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5605" y="7889907"/>
            <a:ext cx="3445372" cy="72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</a:pPr>
            <a:r>
              <a:rPr lang="en-US" sz="2561" spc="102">
                <a:solidFill>
                  <a:srgbClr val="FFFFFF"/>
                </a:solidFill>
                <a:latin typeface="Open Sans Bold"/>
              </a:rPr>
              <a:t>ЭНТОМОЛОГИЯ И МИКОЛОГИЯ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2069" y="7358795"/>
            <a:ext cx="5093536" cy="106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6"/>
              </a:lnSpc>
            </a:pPr>
            <a:r>
              <a:rPr lang="en-US" sz="3787" spc="151">
                <a:solidFill>
                  <a:srgbClr val="FFFFFF"/>
                </a:solidFill>
                <a:latin typeface="Open Sans Bold"/>
              </a:rPr>
              <a:t>ВОДНЫЕ РЕСУРСЫ И ТУРИЗМ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3325" y="6450486"/>
            <a:ext cx="6970675" cy="73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sz="5183" spc="207">
                <a:solidFill>
                  <a:srgbClr val="FFFFFF"/>
                </a:solidFill>
                <a:latin typeface="Open Sans Bold"/>
              </a:rPr>
              <a:t>ТУРОПЕРЕЙТИНГ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0200" y="8949057"/>
            <a:ext cx="6873913" cy="65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582" spc="183">
                <a:solidFill>
                  <a:srgbClr val="FFFFFF"/>
                </a:solidFill>
                <a:latin typeface="Open Sans Bold"/>
              </a:rPr>
              <a:t>ЭКСКУРСОВЕДЕНИЕ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41085" y="2384614"/>
            <a:ext cx="5054626" cy="96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3451" spc="138">
                <a:solidFill>
                  <a:srgbClr val="000000"/>
                </a:solidFill>
                <a:latin typeface="Open Sans Bold"/>
              </a:rPr>
              <a:t>ЭТНОГРАФИЧЕСКИЕ РЕСУРСЫ ТУРИЗМА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9525" y="5154074"/>
            <a:ext cx="3103903" cy="129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7"/>
              </a:lnSpc>
            </a:pPr>
            <a:r>
              <a:rPr lang="en-US" sz="2316" spc="92">
                <a:solidFill>
                  <a:srgbClr val="000000"/>
                </a:solidFill>
                <a:latin typeface="Open Sans Bold"/>
              </a:rPr>
              <a:t>ПЛАНИРОВАНИЕ И ОРГАНИЗАЦИЯ ЭКОЛОГИЧЕСКОГО ТУРИЗМА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9525" y="3713889"/>
            <a:ext cx="8406187" cy="103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3687" spc="147">
                <a:solidFill>
                  <a:srgbClr val="000000"/>
                </a:solidFill>
                <a:latin typeface="Open Sans Bold"/>
              </a:rPr>
              <a:t>ОСНОВЫ СТАНДАРТИЗАЦИИ И СЕРТИФИКАЦИИ В ТУРИЗМЕ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93428" y="5205737"/>
            <a:ext cx="5582503" cy="174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2"/>
              </a:lnSpc>
            </a:pPr>
            <a:r>
              <a:rPr lang="en-US" sz="4165" spc="166">
                <a:solidFill>
                  <a:srgbClr val="000000"/>
                </a:solidFill>
                <a:latin typeface="Open Sans Bold"/>
              </a:rPr>
              <a:t>ГОСТИНИЧНЫЙ И РЕСТОРАННЫЙ БИЗНЕС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22876" y="6833876"/>
            <a:ext cx="4959294" cy="103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 spc="148">
                <a:solidFill>
                  <a:srgbClr val="000000"/>
                </a:solidFill>
                <a:latin typeface="Open Sans Bold"/>
              </a:rPr>
              <a:t>РЕКЛАМНАЯ ДЕЯТЕЛЬНОСТЬ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15954" y="7682122"/>
            <a:ext cx="3779758" cy="73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5"/>
              </a:lnSpc>
            </a:pPr>
            <a:r>
              <a:rPr lang="en-US" sz="5250" spc="210">
                <a:solidFill>
                  <a:srgbClr val="000000"/>
                </a:solidFill>
                <a:latin typeface="Open Sans Bold"/>
              </a:rPr>
              <a:t>ГИГИЕНА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93589" y="8603479"/>
            <a:ext cx="7174425" cy="116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4173" spc="166">
                <a:solidFill>
                  <a:srgbClr val="000000"/>
                </a:solidFill>
                <a:latin typeface="Open Sans Bold"/>
              </a:rPr>
              <a:t>ОСНОВЫ ФОТОВИДЕОИСКУССТВА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6865" y="503104"/>
            <a:ext cx="3432869" cy="143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7"/>
              </a:lnSpc>
            </a:pPr>
            <a:r>
              <a:rPr lang="en-US" sz="2552" spc="102">
                <a:solidFill>
                  <a:srgbClr val="FFFFFF"/>
                </a:solidFill>
                <a:latin typeface="Open Sans Bold"/>
              </a:rPr>
              <a:t>ФАУНИСТИЧЕСКИЕ РЕСУРСЫ ЭКОЛОГИЧЕСКОГО ТУРИЗМА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65648" y="2755358"/>
            <a:ext cx="3958104" cy="1442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9"/>
              </a:lnSpc>
            </a:pPr>
            <a:r>
              <a:rPr lang="en-US" sz="2572" spc="102">
                <a:solidFill>
                  <a:srgbClr val="FFFFFF"/>
                </a:solidFill>
                <a:latin typeface="Open Sans Bold"/>
              </a:rPr>
              <a:t>ОСНОВЫ УПРАВЛЕНИЯ ИНТЕЛЛЕКТУАЛЬНОЙ СОБСТВЕННОСТЬЮ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7374" y="3375358"/>
            <a:ext cx="4366177" cy="18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</a:pPr>
            <a:r>
              <a:rPr lang="en-US" sz="3246" spc="129">
                <a:solidFill>
                  <a:srgbClr val="FFFFFF"/>
                </a:solidFill>
                <a:latin typeface="Open Sans Bold"/>
              </a:rPr>
              <a:t>ТЕХНОЛОГИЯ И ОРГАНИЗАЦИЯ ЭКСКУРСИОННЫХ УСЛУГ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98372" y="2257234"/>
            <a:ext cx="3286209" cy="120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884" spc="115">
                <a:solidFill>
                  <a:srgbClr val="000000"/>
                </a:solidFill>
                <a:latin typeface="Open Sans Bold"/>
              </a:rPr>
              <a:t>ОХОТОВЕДЕНИЕ И ОХОТНИЧЬЕ ХОЗЯЙСТВО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427" y="197427"/>
            <a:ext cx="17893145" cy="985058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3007613" y="4164111"/>
            <a:ext cx="12405020" cy="2792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8"/>
              </a:lnSpc>
            </a:pPr>
            <a:r>
              <a:rPr lang="en-US" sz="4953" spc="198">
                <a:solidFill>
                  <a:srgbClr val="000000"/>
                </a:solidFill>
                <a:latin typeface="Open Sans Bold"/>
              </a:rPr>
              <a:t>ПОДОБНЫЕ СПЕЦИАЛЬНОСТИ СОЗДАНЫ И В ДРУГИХ ВУЗАХ. </a:t>
            </a:r>
          </a:p>
          <a:p>
            <a:pPr algn="ctr">
              <a:lnSpc>
                <a:spcPts val="5448"/>
              </a:lnSpc>
            </a:pPr>
            <a:r>
              <a:rPr lang="en-US" sz="4953" spc="198">
                <a:solidFill>
                  <a:srgbClr val="000000"/>
                </a:solidFill>
                <a:latin typeface="Open Sans Bold"/>
              </a:rPr>
              <a:t>ЧЕМ БУДЕТ ОТЛИЧАТЬСЯ УЧЕБНЫЙ ПРОЦЕСС В БГТУ?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11962" y="1596281"/>
            <a:ext cx="1396322" cy="12101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427" y="197427"/>
            <a:ext cx="17893145" cy="985058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22115" y="4946651"/>
            <a:ext cx="4664498" cy="46644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77608" y="4780863"/>
            <a:ext cx="4996073" cy="49960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43845" y="1708762"/>
            <a:ext cx="16015455" cy="58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1"/>
              </a:lnSpc>
            </a:pPr>
            <a:r>
              <a:rPr lang="en-US" sz="3443" spc="1804">
                <a:solidFill>
                  <a:srgbClr val="41AE9F"/>
                </a:solidFill>
                <a:latin typeface="Open Sans"/>
              </a:rPr>
              <a:t>опытные преподаватели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6073" y="423977"/>
            <a:ext cx="11995853" cy="108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spc="319">
                <a:solidFill>
                  <a:srgbClr val="000000"/>
                </a:solidFill>
                <a:latin typeface="Open Sans Bold"/>
              </a:rPr>
              <a:t>Так чему же нас научат?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299149" y="2689379"/>
            <a:ext cx="5752992" cy="2386941"/>
            <a:chOff x="0" y="0"/>
            <a:chExt cx="7670655" cy="3182587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7670655" cy="797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7"/>
                </a:lnSpc>
              </a:pPr>
              <a:r>
                <a:rPr lang="en-US" sz="3972" spc="79">
                  <a:solidFill>
                    <a:srgbClr val="000000"/>
                  </a:solidFill>
                  <a:latin typeface="Open Sans Bold"/>
                </a:rPr>
                <a:t>Экотуризм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3518" y="1151327"/>
              <a:ext cx="7463620" cy="2027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7"/>
                </a:lnSpc>
              </a:pPr>
              <a:r>
                <a:rPr lang="en-US" sz="2941" spc="88">
                  <a:solidFill>
                    <a:srgbClr val="000000"/>
                  </a:solidFill>
                  <a:latin typeface="Open Sans"/>
                </a:rPr>
                <a:t>Вы будете разбираться в последних тенденция экологического туризма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7185" y="2803869"/>
            <a:ext cx="6454357" cy="2157961"/>
            <a:chOff x="0" y="0"/>
            <a:chExt cx="8605809" cy="287728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8605809" cy="806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4"/>
                </a:lnSpc>
              </a:pPr>
              <a:r>
                <a:rPr lang="en-US" sz="3970" spc="79">
                  <a:solidFill>
                    <a:srgbClr val="000000"/>
                  </a:solidFill>
                  <a:latin typeface="Open Sans Bold"/>
                </a:rPr>
                <a:t>Природопользование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6138" y="1115998"/>
              <a:ext cx="8373533" cy="1761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1"/>
                </a:lnSpc>
              </a:pPr>
              <a:r>
                <a:rPr lang="en-US" sz="2558" spc="76">
                  <a:solidFill>
                    <a:srgbClr val="000000"/>
                  </a:solidFill>
                  <a:latin typeface="Open Sans"/>
                </a:rPr>
                <a:t>Обретёте обширные знания о природе и использовании её в туристических целях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58248" y="1433879"/>
            <a:ext cx="9041025" cy="8438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Похожие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специальности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3391" spc="101" dirty="0" smtClean="0">
                <a:solidFill>
                  <a:srgbClr val="000000"/>
                </a:solidFill>
                <a:latin typeface="Open Sans"/>
              </a:rPr>
              <a:t>есть 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и 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в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других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вузах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1" spc="101" dirty="0" err="1" smtClean="0">
                <a:solidFill>
                  <a:srgbClr val="000000"/>
                </a:solidFill>
                <a:latin typeface="Open Sans"/>
              </a:rPr>
              <a:t>Но</a:t>
            </a:r>
            <a:r>
              <a:rPr lang="ru-RU" sz="3391" spc="101" dirty="0" smtClean="0">
                <a:solidFill>
                  <a:srgbClr val="000000"/>
                </a:solidFill>
                <a:latin typeface="Open Sans"/>
              </a:rPr>
              <a:t>,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в БГТУ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она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имеет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существенные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отличия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Это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связано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с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направленностью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университета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подготовку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специалистов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для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лесного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хозяйства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Ниша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охотничьего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экологического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туризма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не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закрыта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одним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из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 smtClean="0">
                <a:solidFill>
                  <a:srgbClr val="000000"/>
                </a:solidFill>
                <a:latin typeface="Open Sans"/>
              </a:rPr>
              <a:t>вузов</a:t>
            </a:r>
            <a:r>
              <a:rPr lang="ru-RU" sz="3391" spc="101" dirty="0" smtClean="0">
                <a:solidFill>
                  <a:srgbClr val="000000"/>
                </a:solidFill>
                <a:latin typeface="Open Sans"/>
              </a:rPr>
              <a:t>, кроме БГТУ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Наших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специальных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дисциплин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там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не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 smtClean="0">
                <a:solidFill>
                  <a:srgbClr val="000000"/>
                </a:solidFill>
                <a:latin typeface="Open Sans"/>
              </a:rPr>
              <a:t>препода</a:t>
            </a:r>
            <a:r>
              <a:rPr lang="ru-RU" sz="3391" spc="101" dirty="0" err="1" smtClean="0">
                <a:solidFill>
                  <a:srgbClr val="000000"/>
                </a:solidFill>
                <a:latin typeface="Open Sans"/>
              </a:rPr>
              <a:t>ю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т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Например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1" spc="101" dirty="0" err="1" smtClean="0">
                <a:solidFill>
                  <a:srgbClr val="000000"/>
                </a:solidFill>
                <a:latin typeface="Open Sans"/>
              </a:rPr>
              <a:t>мы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знакомим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3391" spc="101" dirty="0" smtClean="0">
                <a:solidFill>
                  <a:srgbClr val="000000"/>
                </a:solidFill>
                <a:latin typeface="Open Sans"/>
              </a:rPr>
              <a:t>студентов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с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основными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лесными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формациями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болотами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1" spc="101" dirty="0" err="1">
                <a:solidFill>
                  <a:srgbClr val="000000"/>
                </a:solidFill>
                <a:latin typeface="Open Sans"/>
              </a:rPr>
              <a:t>ботаникой</a:t>
            </a:r>
            <a:r>
              <a:rPr lang="en-US" sz="3391" spc="10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1" spc="101" dirty="0" err="1" smtClean="0">
                <a:solidFill>
                  <a:srgbClr val="000000"/>
                </a:solidFill>
                <a:latin typeface="Open Sans"/>
              </a:rPr>
              <a:t>дендрологией</a:t>
            </a:r>
            <a:r>
              <a:rPr lang="ru-RU" sz="3391" spc="101" dirty="0" smtClean="0">
                <a:solidFill>
                  <a:srgbClr val="000000"/>
                </a:solidFill>
                <a:latin typeface="Open Sans"/>
              </a:rPr>
              <a:t>, энтомологией, микологией, экологией и </a:t>
            </a:r>
            <a:r>
              <a:rPr lang="ru-RU" sz="3391" spc="101" dirty="0" err="1" smtClean="0">
                <a:solidFill>
                  <a:srgbClr val="000000"/>
                </a:solidFill>
                <a:latin typeface="Open Sans"/>
              </a:rPr>
              <a:t>др</a:t>
            </a:r>
            <a:r>
              <a:rPr lang="en-US" sz="3391" spc="101" dirty="0" smtClean="0">
                <a:solidFill>
                  <a:srgbClr val="000000"/>
                </a:solidFill>
                <a:latin typeface="Open Sans"/>
              </a:rPr>
              <a:t>.</a:t>
            </a:r>
            <a:endParaRPr lang="en-US" sz="3391" spc="10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8999"/>
          </a:blip>
          <a:srcRect l="21234" r="21106"/>
          <a:stretch>
            <a:fillRect/>
          </a:stretch>
        </p:blipFill>
        <p:spPr>
          <a:xfrm>
            <a:off x="1190290" y="-97179"/>
            <a:ext cx="7098260" cy="64586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23501" r="23339"/>
          <a:stretch>
            <a:fillRect/>
          </a:stretch>
        </p:blipFill>
        <p:spPr>
          <a:xfrm>
            <a:off x="6643670" y="928658"/>
            <a:ext cx="1863701" cy="1840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1321391">
            <a:off x="510209" y="6959152"/>
            <a:ext cx="3718928" cy="2730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21220" y="6828823"/>
            <a:ext cx="1742709" cy="1742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alphaModFix amt="67000"/>
          </a:blip>
          <a:srcRect/>
          <a:stretch>
            <a:fillRect/>
          </a:stretch>
        </p:blipFill>
        <p:spPr>
          <a:xfrm>
            <a:off x="5521207" y="7614576"/>
            <a:ext cx="1520047" cy="16392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811946" y="7820442"/>
            <a:ext cx="1520047" cy="1639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21207" y="6932274"/>
            <a:ext cx="2581478" cy="278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690422" y="8908411"/>
            <a:ext cx="590808" cy="66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/>
          <a:srcRect l="23501" r="23339"/>
          <a:stretch>
            <a:fillRect/>
          </a:stretch>
        </p:blipFill>
        <p:spPr>
          <a:xfrm>
            <a:off x="3143208" y="0"/>
            <a:ext cx="1444453" cy="14265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/>
          <a:srcRect l="23501" r="23339"/>
          <a:stretch>
            <a:fillRect/>
          </a:stretch>
        </p:blipFill>
        <p:spPr>
          <a:xfrm>
            <a:off x="0" y="0"/>
            <a:ext cx="2163019" cy="21362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/>
          <a:srcRect l="21234" r="21106"/>
          <a:stretch>
            <a:fillRect/>
          </a:stretch>
        </p:blipFill>
        <p:spPr>
          <a:xfrm>
            <a:off x="1214382" y="785782"/>
            <a:ext cx="6306962" cy="56672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657936" y="847725"/>
            <a:ext cx="6064827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2375" spc="47">
                <a:solidFill>
                  <a:srgbClr val="41AE9F"/>
                </a:solidFill>
                <a:latin typeface="Open Sans Bold"/>
              </a:rPr>
              <a:t>отличие БГТУ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609</Words>
  <Application>Microsoft Office PowerPoint</Application>
  <PresentationFormat>Произвольный</PresentationFormat>
  <Paragraphs>85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Playfair Display Bold</vt:lpstr>
      <vt:lpstr>Open Sans</vt:lpstr>
      <vt:lpstr>Open Sans Bold</vt:lpstr>
      <vt:lpstr>Comic Sans MS</vt:lpstr>
      <vt:lpstr>Tahoma</vt:lpstr>
      <vt:lpstr>Montserrat Light</vt:lpstr>
      <vt:lpstr>Montserrat Light Bold</vt:lpstr>
      <vt:lpstr>Office Theme</vt:lpstr>
      <vt:lpstr>Слайд 1</vt:lpstr>
      <vt:lpstr>Слайд 2</vt:lpstr>
      <vt:lpstr>Выпускник специальности «Туризм и природопользование»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специальность туризм имприродопользование</dc:title>
  <dc:creator>Hanter</dc:creator>
  <cp:lastModifiedBy>Admin</cp:lastModifiedBy>
  <cp:revision>14</cp:revision>
  <dcterms:created xsi:type="dcterms:W3CDTF">2006-08-16T00:00:00Z</dcterms:created>
  <dcterms:modified xsi:type="dcterms:W3CDTF">2021-01-27T09:27:26Z</dcterms:modified>
  <dc:identifier>DAEAQNb8WvU</dc:identifier>
</cp:coreProperties>
</file>