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  <p:sldMasterId id="2147484115" r:id="rId2"/>
  </p:sldMasterIdLst>
  <p:notesMasterIdLst>
    <p:notesMasterId r:id="rId5"/>
  </p:notesMasterIdLst>
  <p:handoutMasterIdLst>
    <p:handoutMasterId r:id="rId6"/>
  </p:handoutMasterIdLst>
  <p:sldIdLst>
    <p:sldId id="336" r:id="rId3"/>
    <p:sldId id="337" r:id="rId4"/>
  </p:sldIdLst>
  <p:sldSz cx="10693400" cy="756126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15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30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45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61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607640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29168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50696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72224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0066"/>
    <a:srgbClr val="CC6600"/>
    <a:srgbClr val="000099"/>
    <a:srgbClr val="000066"/>
    <a:srgbClr val="FF9900"/>
    <a:srgbClr val="FFFFFF"/>
    <a:srgbClr val="66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0" autoAdjust="0"/>
    <p:restoredTop sz="94559" autoAdjust="0"/>
  </p:normalViewPr>
  <p:slideViewPr>
    <p:cSldViewPr>
      <p:cViewPr>
        <p:scale>
          <a:sx n="125" d="100"/>
          <a:sy n="125" d="100"/>
        </p:scale>
        <p:origin x="240" y="90"/>
      </p:cViewPr>
      <p:guideLst>
        <p:guide orient="horz" pos="2160"/>
        <p:guide pos="2880"/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174" y="439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303" cy="5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7" y="0"/>
            <a:ext cx="3075303" cy="5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302"/>
            <a:ext cx="3075303" cy="5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7" y="9722302"/>
            <a:ext cx="3075303" cy="5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8FBA0C2-89FA-4C60-82C0-0DD7AD982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311"/>
          </a:xfrm>
          <a:prstGeom prst="rect">
            <a:avLst/>
          </a:prstGeom>
        </p:spPr>
        <p:txBody>
          <a:bodyPr vert="horz" lIns="95847" tIns="47924" rIns="95847" bIns="47924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2311"/>
          </a:xfrm>
          <a:prstGeom prst="rect">
            <a:avLst/>
          </a:prstGeom>
        </p:spPr>
        <p:txBody>
          <a:bodyPr vert="horz" lIns="95847" tIns="47924" rIns="95847" bIns="47924" rtlCol="0"/>
          <a:lstStyle>
            <a:lvl1pPr algn="r">
              <a:defRPr sz="1300" smtClean="0"/>
            </a:lvl1pPr>
          </a:lstStyle>
          <a:p>
            <a:pPr>
              <a:defRPr/>
            </a:pPr>
            <a:fld id="{02B9C532-CF79-4D9C-97AE-FEA631FB202E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47" tIns="47924" rIns="95847" bIns="479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429" y="4861151"/>
            <a:ext cx="5680444" cy="4605824"/>
          </a:xfrm>
          <a:prstGeom prst="rect">
            <a:avLst/>
          </a:prstGeom>
        </p:spPr>
        <p:txBody>
          <a:bodyPr vert="horz" lIns="95847" tIns="47924" rIns="95847" bIns="4792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47" tIns="47924" rIns="95847" bIns="479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0650" y="9720645"/>
            <a:ext cx="3076976" cy="512310"/>
          </a:xfrm>
          <a:prstGeom prst="rect">
            <a:avLst/>
          </a:prstGeom>
        </p:spPr>
        <p:txBody>
          <a:bodyPr vert="horz" lIns="95847" tIns="47924" rIns="95847" bIns="479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7C24871D-074E-4DE1-BA4E-D209153FB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10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47B89-2774-404B-ABC5-73C6E9F91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C5DF7-4592-44BD-9B69-B5816B6A8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3840D-746E-4EFF-9117-549153D77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306301"/>
            <a:ext cx="9089390" cy="12602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9340" y="1764295"/>
            <a:ext cx="4455583" cy="49953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03147" y="1764295"/>
            <a:ext cx="4455583" cy="49953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EBE3-E27A-4C1C-B7E7-7F70B3817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C1192-24CF-4074-AA9D-6F07EF9FF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BF8B0-3AD5-4A7D-A5CB-FDBE507D59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BD91E-6284-4AB0-9379-6459145E9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F92F6-3365-4AAB-9238-C03FE474DF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A7B9D-05AB-4F0D-B312-FBE053B04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68AA8-E5CD-45A0-812E-808D05D53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D11CA-4FA2-4DB3-B4D9-01A5B4454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4598E-0E6D-4E86-A223-DDA8827C84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"/>
            <a:ext cx="10693400" cy="7541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E3956F-119E-4134-9F89-24FCEF1258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3399" cy="75543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http://qrcoder.ru/code/?%D4%E0%EA%F3%EB%FC%F2%E5%F2+%D2%D2%CB%CF%0D%0Ahttp%3A%2F%2Fwww.belstu.by%2Ffaculties%2Fttlp.html&amp;3&amp;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gerb_BGTU_6_6c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0917" y="180231"/>
            <a:ext cx="7385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7362924" y="1476375"/>
            <a:ext cx="3168352" cy="648072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1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Narrow" pitchFamily="34" charset="0"/>
              </a:rPr>
              <a:t>Лесной </a:t>
            </a:r>
            <a:r>
              <a:rPr lang="ru-RU" sz="41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Narrow" pitchFamily="34" charset="0"/>
              </a:rPr>
              <a:t>иженерии</a:t>
            </a:r>
            <a:r>
              <a:rPr lang="ru-RU" sz="41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Narrow" pitchFamily="34" charset="0"/>
              </a:rPr>
              <a:t>,</a:t>
            </a:r>
          </a:p>
          <a:p>
            <a:pPr algn="ctr"/>
            <a:r>
              <a:rPr lang="ru-RU" sz="41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Narrow" pitchFamily="34" charset="0"/>
              </a:rPr>
              <a:t>материаловедения и дизайна</a:t>
            </a:r>
          </a:p>
        </p:txBody>
      </p:sp>
      <p:pic>
        <p:nvPicPr>
          <p:cNvPr id="20482" name="Picture 2" descr="https://kuhni-life.com/userfiles/editor/large/28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3996655"/>
            <a:ext cx="3043898" cy="12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794972" y="900311"/>
            <a:ext cx="2448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kern="10" spc="3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Факультет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06940" y="5216142"/>
            <a:ext cx="309634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Декан факультета:</a:t>
            </a:r>
            <a:endParaRPr kumimoji="0" lang="be-BY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Лой  Владимир  Николаевич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Заместители декана:</a:t>
            </a:r>
            <a:endParaRPr kumimoji="0" lang="be-BY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1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Раповец Вячеслав Валерьевич </a:t>
            </a:r>
            <a:endParaRPr lang="en-US" sz="1400" b="1" i="1" dirty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kumimoji="0" lang="ru-RU" sz="13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Красковский Станислав Владимирович</a:t>
            </a:r>
            <a:endParaRPr kumimoji="0" lang="be-BY" sz="1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Диспетчер: </a:t>
            </a: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Ходосевич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Елена Анатольевна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r" eaLnBrk="0" hangingPunct="0"/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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+375(17) 327-10-41</a:t>
            </a:r>
            <a:endParaRPr kumimoji="0" lang="be-B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lvl="0" algn="r" eaLnBrk="0" hangingPunct="0"/>
            <a:r>
              <a:rPr lang="en-US" sz="1200" b="1" u="sng" dirty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https://ttlp.belstu.by</a:t>
            </a:r>
            <a:endParaRPr kumimoji="0" lang="ru-RU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9999"/>
              </p:ext>
            </p:extLst>
          </p:nvPr>
        </p:nvGraphicFramePr>
        <p:xfrm>
          <a:off x="3762524" y="994023"/>
          <a:ext cx="3384376" cy="1058416"/>
        </p:xfrm>
        <a:graphic>
          <a:graphicData uri="http://schemas.openxmlformats.org/drawingml/2006/table">
            <a:tbl>
              <a:tblPr/>
              <a:tblGrid>
                <a:gridCol w="103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Специальности</a:t>
                      </a:r>
                      <a:endParaRPr lang="be-BY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spc="-3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ЛИЛК</a:t>
                      </a:r>
                      <a:endParaRPr lang="be-BY" sz="12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</a:rPr>
                        <a:t>ТДП</a:t>
                      </a:r>
                      <a:endParaRPr lang="be-BY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МОЛК</a:t>
                      </a:r>
                      <a:endParaRPr lang="be-BY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ЭТЭМ</a:t>
                      </a:r>
                      <a:endParaRPr lang="be-BY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счет бюджета</a:t>
                      </a:r>
                      <a:endParaRPr lang="be-BY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230</a:t>
                      </a:r>
                      <a:endParaRPr lang="be-BY" sz="14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</a:rPr>
                        <a:t>219</a:t>
                      </a:r>
                      <a:endParaRPr lang="be-BY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30" dirty="0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214</a:t>
                      </a:r>
                      <a:endParaRPr lang="be-BY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3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245</a:t>
                      </a:r>
                      <a:endParaRPr lang="be-BY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условиях </a:t>
                      </a:r>
                      <a:endParaRPr lang="be-BY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оплаты</a:t>
                      </a:r>
                      <a:endParaRPr lang="be-BY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spc="-3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145</a:t>
                      </a:r>
                      <a:endParaRPr lang="be-BY" sz="14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</a:rPr>
                        <a:t>172</a:t>
                      </a:r>
                      <a:endParaRPr lang="be-BY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30" dirty="0">
                          <a:solidFill>
                            <a:srgbClr val="943634"/>
                          </a:solidFill>
                          <a:latin typeface="Times New Roman"/>
                          <a:ea typeface="Times New Roman"/>
                        </a:rPr>
                        <a:t>190</a:t>
                      </a:r>
                      <a:endParaRPr lang="be-BY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3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234</a:t>
                      </a:r>
                      <a:endParaRPr lang="be-BY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62524" y="311908"/>
            <a:ext cx="3312368" cy="5847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Вступительные испытания (ЦТ)</a:t>
            </a:r>
            <a:r>
              <a:rPr lang="en-US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физика</a:t>
            </a:r>
            <a:r>
              <a:rPr lang="en-US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математика</a:t>
            </a:r>
            <a:r>
              <a:rPr lang="en-US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белорусский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(русский) язык.</a:t>
            </a:r>
            <a:endParaRPr lang="be-BY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gray">
          <a:xfrm>
            <a:off x="162124" y="252239"/>
            <a:ext cx="3312368" cy="1008112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5976C"/>
              </a:gs>
              <a:gs pos="0">
                <a:srgbClr val="339966"/>
              </a:gs>
              <a:gs pos="0">
                <a:srgbClr val="6699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Специальность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«Энергоэффективные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Технологии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и энергетический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менеджмент» (ЭТЭМ)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0116" y="5040559"/>
            <a:ext cx="3384376" cy="104432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 algn="just" defTabSz="1043056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</a:rPr>
              <a:t>Трудоустройство:</a:t>
            </a:r>
          </a:p>
          <a:p>
            <a:pPr marR="0" lvl="0" algn="just" defTabSz="104305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службе главного энергетика на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пред-приятиях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лесного комплекса, химической промышленности, </a:t>
            </a:r>
            <a:r>
              <a:rPr lang="ru-RU" sz="1400" dirty="0">
                <a:solidFill>
                  <a:srgbClr val="000066"/>
                </a:solidFill>
                <a:latin typeface="+mn-lt"/>
              </a:rPr>
              <a:t>д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еревообрабатываю-щих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мебельных </a:t>
            </a:r>
            <a:r>
              <a:rPr lang="ru-RU" sz="1400" dirty="0">
                <a:solidFill>
                  <a:srgbClr val="000066"/>
                </a:solidFill>
                <a:latin typeface="+mn-lt"/>
              </a:rPr>
              <a:t>производствах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9" name="Picture 4" descr="Картинки по запросу энергоэффективные технолог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6156895"/>
            <a:ext cx="1944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6156895"/>
            <a:ext cx="172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001.jpg"/>
          <p:cNvPicPr>
            <a:picLocks noChangeAspect="1"/>
          </p:cNvPicPr>
          <p:nvPr/>
        </p:nvPicPr>
        <p:blipFill>
          <a:blip r:embed="rId6" cstate="print"/>
          <a:srcRect l="10204" t="6573" r="6122" b="6443"/>
          <a:stretch>
            <a:fillRect/>
          </a:stretch>
        </p:blipFill>
        <p:spPr>
          <a:xfrm>
            <a:off x="156790" y="1260351"/>
            <a:ext cx="3389710" cy="2232248"/>
          </a:xfrm>
          <a:prstGeom prst="rect">
            <a:avLst/>
          </a:prstGeom>
        </p:spPr>
      </p:pic>
      <p:pic>
        <p:nvPicPr>
          <p:cNvPr id="23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3492599"/>
            <a:ext cx="161718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энергоэффективные технолог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3493887"/>
            <a:ext cx="1582888" cy="15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62124" y="1476375"/>
            <a:ext cx="331236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Квалификация </a:t>
            </a:r>
            <a:r>
              <a:rPr lang="en-US" sz="1800" b="1" dirty="0">
                <a:solidFill>
                  <a:srgbClr val="000099"/>
                </a:solidFill>
              </a:rPr>
              <a:t>:</a:t>
            </a:r>
          </a:p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инженер-энергоменеджер.</a:t>
            </a:r>
          </a:p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Срок обучения – </a:t>
            </a:r>
            <a:r>
              <a:rPr lang="ru-RU" sz="1800" b="1" u="sng" dirty="0">
                <a:solidFill>
                  <a:srgbClr val="FF0000"/>
                </a:solidFill>
              </a:rPr>
              <a:t>4 года.</a:t>
            </a:r>
          </a:p>
          <a:p>
            <a:pPr marL="1588" indent="0"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Проходные баллы 2020 г.:</a:t>
            </a:r>
          </a:p>
          <a:p>
            <a:pPr marL="1588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C00000"/>
                </a:solidFill>
              </a:rPr>
              <a:t>бюджет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245;  </a:t>
            </a:r>
            <a:r>
              <a:rPr lang="ru-RU" sz="1800" b="1" dirty="0">
                <a:solidFill>
                  <a:srgbClr val="C00000"/>
                </a:solidFill>
              </a:rPr>
              <a:t>платно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234.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06540" y="2124447"/>
            <a:ext cx="316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Уважаемые абитуриенты!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https://www.belstu.by/gallery/476/254X400/dsc04326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12" y="2700511"/>
            <a:ext cx="16918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Картинки по запросу лесопромышленный комплекс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43" y="5698678"/>
            <a:ext cx="3120557" cy="17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8083004" y="180231"/>
            <a:ext cx="2520280" cy="504000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Narrow" pitchFamily="34" charset="0"/>
              </a:rPr>
              <a:t>БЕЛОРУССКИЙ ГОСУДАРСТВЕННЫЙ</a:t>
            </a:r>
          </a:p>
          <a:p>
            <a:pPr algn="ctr"/>
            <a:r>
              <a:rPr lang="ru-RU" sz="4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Narrow" pitchFamily="34" charset="0"/>
              </a:rPr>
              <a:t>ТЕХНОЛОГИЧЕСКИЙ УНИВЕРСИТЕТ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706740" y="2628503"/>
            <a:ext cx="1512168" cy="302433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 defTabSz="1043056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sz="1400" dirty="0">
                <a:solidFill>
                  <a:srgbClr val="006600"/>
                </a:solidFill>
                <a:latin typeface="+mn-lt"/>
              </a:rPr>
              <a:t>На факультете созданы все условия для развития творческих, спортивных и </a:t>
            </a:r>
            <a:r>
              <a:rPr lang="ru-RU" sz="1400" dirty="0" err="1">
                <a:solidFill>
                  <a:srgbClr val="006600"/>
                </a:solidFill>
                <a:latin typeface="+mn-lt"/>
              </a:rPr>
              <a:t>художествен-ных</a:t>
            </a:r>
            <a:r>
              <a:rPr lang="ru-RU" sz="1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rgbClr val="006600"/>
                </a:solidFill>
                <a:latin typeface="+mn-lt"/>
              </a:rPr>
              <a:t>способнос-тей</a:t>
            </a:r>
            <a:r>
              <a:rPr lang="ru-RU" sz="1400" dirty="0">
                <a:solidFill>
                  <a:srgbClr val="006600"/>
                </a:solidFill>
                <a:latin typeface="+mn-lt"/>
              </a:rPr>
              <a:t> студентов (</a:t>
            </a:r>
            <a:r>
              <a:rPr lang="ru-RU" sz="1400" dirty="0" err="1">
                <a:solidFill>
                  <a:srgbClr val="006600"/>
                </a:solidFill>
                <a:latin typeface="+mn-lt"/>
              </a:rPr>
              <a:t>художествен-ные</a:t>
            </a:r>
            <a:r>
              <a:rPr lang="ru-RU" sz="1400" dirty="0">
                <a:solidFill>
                  <a:srgbClr val="006600"/>
                </a:solidFill>
                <a:latin typeface="+mn-lt"/>
              </a:rPr>
              <a:t> коллективы, спортивные команды и секции, КВН и многое другое).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Рисунок 29" descr="http://qrcoder.ru/code/?%D4%E0%EA%F3%EB%FC%F2%E5%F2+%D2%D2%CB%CF%0D%0Ahttp%3A%2F%2Fwww.belstu.by%2Ffaculties%2Fttlp.html&amp;3&amp;0"/>
          <p:cNvPicPr/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7651084" y="6300911"/>
            <a:ext cx="1152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лого 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83004" y="2124447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12" y="4393419"/>
            <a:ext cx="1763480" cy="13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www.belstu.by/gallery/476/225X400/dsc04379-3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4236684"/>
            <a:ext cx="1728192" cy="30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17" y="1404366"/>
            <a:ext cx="3406129" cy="2832317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0116" y="1404367"/>
            <a:ext cx="331236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Квалификация </a:t>
            </a:r>
            <a:r>
              <a:rPr lang="en-US" sz="1800" b="1" dirty="0">
                <a:solidFill>
                  <a:srgbClr val="000099"/>
                </a:solidFill>
              </a:rPr>
              <a:t>:</a:t>
            </a:r>
          </a:p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инженер</a:t>
            </a:r>
          </a:p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Срок обучения – </a:t>
            </a:r>
            <a:r>
              <a:rPr lang="ru-RU" sz="1800" b="1" u="sng" dirty="0">
                <a:solidFill>
                  <a:srgbClr val="FF0000"/>
                </a:solidFill>
              </a:rPr>
              <a:t>4 года.</a:t>
            </a:r>
          </a:p>
          <a:p>
            <a:pPr marL="1588" indent="0"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Проходные баллы 2020 г.:</a:t>
            </a:r>
          </a:p>
          <a:p>
            <a:pPr marL="1588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C00000"/>
                </a:solidFill>
              </a:rPr>
              <a:t>бюджет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230;  </a:t>
            </a:r>
            <a:r>
              <a:rPr lang="ru-RU" sz="1800" b="1" dirty="0">
                <a:solidFill>
                  <a:srgbClr val="C00000"/>
                </a:solidFill>
              </a:rPr>
              <a:t>платно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145.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62124" y="2916535"/>
            <a:ext cx="3384376" cy="122413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R="0" lvl="0" algn="just" defTabSz="104305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</a:rPr>
              <a:t>Трудоустройство</a:t>
            </a:r>
            <a:r>
              <a:rPr lang="en-US" sz="1400" b="1" dirty="0">
                <a:solidFill>
                  <a:srgbClr val="000066"/>
                </a:solidFill>
                <a:latin typeface="+mn-lt"/>
              </a:rPr>
              <a:t>:</a:t>
            </a:r>
            <a:endParaRPr lang="ru-RU" sz="1400" b="1" dirty="0">
              <a:solidFill>
                <a:srgbClr val="000066"/>
              </a:solidFill>
              <a:latin typeface="+mn-lt"/>
            </a:endParaRPr>
          </a:p>
          <a:p>
            <a:pPr lvl="0" algn="just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ru-RU" sz="1400" dirty="0">
                <a:solidFill>
                  <a:srgbClr val="000066"/>
                </a:solidFill>
                <a:latin typeface="+mn-lt"/>
              </a:rPr>
              <a:t>в службе главного технолога на лесо-заготовительных предприятиях, дерево-обрабатывающих комбинатах, в проектных дорожно-эксплуатационных организациях.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4" descr="Картинки по запросу лесовозный автопоезд в лесу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9"/>
          <a:stretch/>
        </p:blipFill>
        <p:spPr bwMode="auto">
          <a:xfrm>
            <a:off x="1490843" y="6012879"/>
            <a:ext cx="198364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9508" y="1156687"/>
            <a:ext cx="3517392" cy="240792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690516" y="1404367"/>
            <a:ext cx="338437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Квалификация </a:t>
            </a:r>
            <a:r>
              <a:rPr lang="en-US" sz="1800" b="1" dirty="0">
                <a:solidFill>
                  <a:srgbClr val="000099"/>
                </a:solidFill>
              </a:rPr>
              <a:t>:</a:t>
            </a:r>
          </a:p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инженер-технолог</a:t>
            </a:r>
          </a:p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Срок обучения – </a:t>
            </a:r>
            <a:r>
              <a:rPr lang="ru-RU" sz="1800" b="1" u="sng" dirty="0">
                <a:solidFill>
                  <a:srgbClr val="FF0000"/>
                </a:solidFill>
              </a:rPr>
              <a:t>4 года.</a:t>
            </a:r>
          </a:p>
          <a:p>
            <a:pPr marL="1588" indent="0"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Проходные баллы 2020 г.:</a:t>
            </a:r>
          </a:p>
          <a:p>
            <a:pPr marL="1588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C00000"/>
                </a:solidFill>
              </a:rPr>
              <a:t>бюджет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219;  </a:t>
            </a:r>
            <a:r>
              <a:rPr lang="ru-RU" sz="1800" b="1" dirty="0">
                <a:solidFill>
                  <a:srgbClr val="C00000"/>
                </a:solidFill>
              </a:rPr>
              <a:t>платно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172.</a:t>
            </a:r>
          </a:p>
        </p:txBody>
      </p:sp>
      <p:pic>
        <p:nvPicPr>
          <p:cNvPr id="29" name="Picture 4" descr="Картинки по запросу технологическая схема производства мебел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 r="2166" b="12319"/>
          <a:stretch/>
        </p:blipFill>
        <p:spPr bwMode="auto">
          <a:xfrm>
            <a:off x="3762524" y="3420591"/>
            <a:ext cx="3240360" cy="15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19"/>
          <p:cNvSpPr>
            <a:spLocks noChangeArrowheads="1"/>
          </p:cNvSpPr>
          <p:nvPr/>
        </p:nvSpPr>
        <p:spPr bwMode="gray">
          <a:xfrm>
            <a:off x="3762884" y="252239"/>
            <a:ext cx="3240000" cy="1016521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5976C"/>
              </a:gs>
              <a:gs pos="0">
                <a:srgbClr val="339966"/>
              </a:gs>
              <a:gs pos="0">
                <a:srgbClr val="6699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Специальность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«Технология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деревообрабатывающих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производств» (ТДП)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690516" y="4932759"/>
            <a:ext cx="3384376" cy="1008112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 algn="just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</a:rPr>
              <a:t>Трудоустройство:</a:t>
            </a:r>
          </a:p>
          <a:p>
            <a:pPr lvl="0" algn="just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ru-RU" sz="1400" dirty="0">
                <a:solidFill>
                  <a:srgbClr val="000066"/>
                </a:solidFill>
                <a:latin typeface="+mn-lt"/>
              </a:rPr>
              <a:t>в службе главного технолога и дизайнера на мебельных предприятиях, дерево-обрабатывающих и </a:t>
            </a:r>
            <a:r>
              <a:rPr lang="ru-RU" sz="1400" dirty="0" err="1">
                <a:solidFill>
                  <a:srgbClr val="000066"/>
                </a:solidFill>
                <a:latin typeface="+mn-lt"/>
              </a:rPr>
              <a:t>лесоперерабатываю-щих</a:t>
            </a:r>
            <a:r>
              <a:rPr lang="ru-RU" sz="1400" dirty="0">
                <a:solidFill>
                  <a:srgbClr val="000066"/>
                </a:solidFill>
                <a:latin typeface="+mn-lt"/>
              </a:rPr>
              <a:t>  комбинатах.</a:t>
            </a:r>
          </a:p>
          <a:p>
            <a:pPr lvl="0" algn="just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gray">
          <a:xfrm>
            <a:off x="7291276" y="252239"/>
            <a:ext cx="3240000" cy="829816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5976C"/>
              </a:gs>
              <a:gs pos="0">
                <a:srgbClr val="339966"/>
              </a:gs>
              <a:gs pos="0">
                <a:srgbClr val="6699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Специальность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«Машины и оборудование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лесного комплекса» (МОЛК)</a:t>
            </a:r>
          </a:p>
        </p:txBody>
      </p:sp>
      <p:pic>
        <p:nvPicPr>
          <p:cNvPr id="36" name="Рисунок 35" descr="0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90916" y="1116335"/>
            <a:ext cx="3236976" cy="1914144"/>
          </a:xfrm>
          <a:prstGeom prst="rect">
            <a:avLst/>
          </a:prstGeom>
        </p:spPr>
      </p:pic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7362924" y="1188343"/>
            <a:ext cx="30963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Квалификация </a:t>
            </a:r>
            <a:r>
              <a:rPr lang="en-US" sz="1800" b="1" dirty="0">
                <a:solidFill>
                  <a:srgbClr val="000099"/>
                </a:solidFill>
              </a:rPr>
              <a:t>:</a:t>
            </a:r>
          </a:p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инженер-механик</a:t>
            </a:r>
          </a:p>
          <a:p>
            <a:pPr marL="1588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Срок обучения – </a:t>
            </a:r>
            <a:r>
              <a:rPr lang="ru-RU" sz="1800" b="1" u="sng" dirty="0">
                <a:solidFill>
                  <a:srgbClr val="FF0000"/>
                </a:solidFill>
              </a:rPr>
              <a:t>4 года.</a:t>
            </a:r>
          </a:p>
          <a:p>
            <a:pPr marL="1588" indent="0"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000099"/>
                </a:solidFill>
              </a:rPr>
              <a:t>Проходные баллы 2020 г.:</a:t>
            </a:r>
          </a:p>
          <a:p>
            <a:pPr marL="1588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ru-RU" sz="1800" b="1" dirty="0">
                <a:solidFill>
                  <a:srgbClr val="C00000"/>
                </a:solidFill>
              </a:rPr>
              <a:t>бюджет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214;  </a:t>
            </a:r>
            <a:r>
              <a:rPr lang="ru-RU" sz="1800" b="1" dirty="0">
                <a:solidFill>
                  <a:srgbClr val="C00000"/>
                </a:solidFill>
              </a:rPr>
              <a:t>платно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190.</a:t>
            </a:r>
          </a:p>
        </p:txBody>
      </p:sp>
      <p:pic>
        <p:nvPicPr>
          <p:cNvPr id="38" name="Рисунок 37" descr="Рис.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63284" y="5004767"/>
            <a:ext cx="3167992" cy="1356697"/>
          </a:xfrm>
          <a:prstGeom prst="rect">
            <a:avLst/>
          </a:prstGeom>
        </p:spPr>
      </p:pic>
      <p:pic>
        <p:nvPicPr>
          <p:cNvPr id="39" name="Рисунок 11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9163124" y="6481023"/>
            <a:ext cx="1411118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7146900" y="3996655"/>
            <a:ext cx="3546500" cy="122413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 algn="just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</a:rPr>
              <a:t>Трудоустройство:</a:t>
            </a:r>
          </a:p>
          <a:p>
            <a:pPr lvl="0" algn="just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</a:rPr>
              <a:t>в службе главного механика и главного конструктора на лесозаготовительных и деревообрабатывающих предприятиях, машиностроительных и инструментальных</a:t>
            </a:r>
            <a:br>
              <a:rPr lang="ru-RU" sz="1400" dirty="0">
                <a:solidFill>
                  <a:srgbClr val="000066"/>
                </a:solidFill>
                <a:latin typeface="+mn-lt"/>
              </a:rPr>
            </a:br>
            <a:r>
              <a:rPr lang="ru-RU" sz="1400" dirty="0">
                <a:solidFill>
                  <a:srgbClr val="000066"/>
                </a:solidFill>
                <a:latin typeface="+mn-lt"/>
              </a:rPr>
              <a:t>                                                                   заводах.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Рисунок 40" descr="14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8983284" y="2916535"/>
            <a:ext cx="1620000" cy="1080117"/>
          </a:xfrm>
          <a:prstGeom prst="rect">
            <a:avLst/>
          </a:prstGeom>
          <a:noFill/>
        </p:spPr>
      </p:pic>
      <p:pic>
        <p:nvPicPr>
          <p:cNvPr id="42" name="Picture 6" descr="https://www.belstu.by/gallery/481/dsc-0688.jp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16" y="2916535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11" y="6157023"/>
            <a:ext cx="1800198" cy="1152000"/>
          </a:xfrm>
          <a:prstGeom prst="rect">
            <a:avLst/>
          </a:prstGeom>
        </p:spPr>
      </p:pic>
      <p:pic>
        <p:nvPicPr>
          <p:cNvPr id="25" name="Рисунок 24" descr="интерьер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62524" y="6049023"/>
            <a:ext cx="2054572" cy="1260000"/>
          </a:xfrm>
          <a:prstGeom prst="rect">
            <a:avLst/>
          </a:prstGeom>
        </p:spPr>
      </p:pic>
      <p:pic>
        <p:nvPicPr>
          <p:cNvPr id="26" name="Picture 10" descr="Картинки по запросу лесопромышленный комплекс беларуси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9375"/>
          <a:stretch/>
        </p:blipFill>
        <p:spPr bwMode="auto">
          <a:xfrm>
            <a:off x="5418708" y="6049023"/>
            <a:ext cx="158417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19">
            <a:extLst>
              <a:ext uri="{FF2B5EF4-FFF2-40B4-BE49-F238E27FC236}">
                <a16:creationId xmlns:a16="http://schemas.microsoft.com/office/drawing/2014/main" id="{0A1B79A6-8B06-4569-9A23-549FB8905A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477" y="252239"/>
            <a:ext cx="3456383" cy="1152128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5976C"/>
              </a:gs>
              <a:gs pos="0">
                <a:srgbClr val="339966"/>
              </a:gs>
              <a:gs pos="0">
                <a:srgbClr val="6699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Специальность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«Лесная инженерия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 логистическая инфраструктура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лесного комплекса» (ЛИЛК</a:t>
            </a:r>
            <a:r>
              <a:rPr lang="ru-RU" sz="2200" b="1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ITURIENT-2016 v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ABITURIENT-2016 v2</Template>
  <TotalTime>4988</TotalTime>
  <Words>313</Words>
  <Application>Microsoft Office PowerPoint</Application>
  <PresentationFormat>Произвольный</PresentationFormat>
  <Paragraphs>77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Impact</vt:lpstr>
      <vt:lpstr>Times New Roman</vt:lpstr>
      <vt:lpstr>ABITURIENT-2016 v2</vt:lpstr>
      <vt:lpstr>Специальное оформление</vt:lpstr>
      <vt:lpstr>Презентация PowerPoint</vt:lpstr>
      <vt:lpstr>Презентация PowerPoint</vt:lpstr>
    </vt:vector>
  </TitlesOfParts>
  <Company>Gor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образования «Белорусский государственный технологический университет»</dc:title>
  <dc:creator>A</dc:creator>
  <cp:lastModifiedBy>Деканат ЛИД</cp:lastModifiedBy>
  <cp:revision>599</cp:revision>
  <cp:lastPrinted>2016-10-20T20:53:38Z</cp:lastPrinted>
  <dcterms:created xsi:type="dcterms:W3CDTF">2006-02-17T18:25:12Z</dcterms:created>
  <dcterms:modified xsi:type="dcterms:W3CDTF">2021-01-19T13:27:09Z</dcterms:modified>
</cp:coreProperties>
</file>